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15.jpg" ContentType="image/jpg"/>
  <Override PartName="/ppt/media/image16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32.jpg" ContentType="image/jpg"/>
  <Override PartName="/ppt/media/image35.jpg" ContentType="image/jpg"/>
  <Override PartName="/ppt/media/image36.jpg" ContentType="image/jpg"/>
  <Override PartName="/ppt/media/image40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50.jpg" ContentType="image/jpg"/>
  <Override PartName="/ppt/media/image52.jpg" ContentType="image/jpg"/>
  <Override PartName="/ppt/media/image54.jpg" ContentType="image/jpg"/>
  <Override PartName="/ppt/media/image56.jpg" ContentType="image/jpg"/>
  <Override PartName="/ppt/media/image58.jpg" ContentType="image/jpg"/>
  <Override PartName="/ppt/media/image60.jpg" ContentType="image/jpg"/>
  <Override PartName="/ppt/media/image62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70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8.jpg" ContentType="image/jpg"/>
  <Override PartName="/ppt/media/image79.jpg" ContentType="image/jpg"/>
  <Override PartName="/ppt/media/image99.jpg" ContentType="image/jpg"/>
  <Override PartName="/ppt/media/image10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50"/>
  </p:notesMasterIdLst>
  <p:handoutMasterIdLst>
    <p:handoutMasterId r:id="rId51"/>
  </p:handout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485" r:id="rId10"/>
    <p:sldId id="265" r:id="rId11"/>
    <p:sldId id="266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275" r:id="rId21"/>
    <p:sldId id="276" r:id="rId22"/>
    <p:sldId id="277" r:id="rId23"/>
    <p:sldId id="278" r:id="rId24"/>
    <p:sldId id="279" r:id="rId25"/>
    <p:sldId id="494" r:id="rId26"/>
    <p:sldId id="495" r:id="rId27"/>
    <p:sldId id="496" r:id="rId28"/>
    <p:sldId id="283" r:id="rId29"/>
    <p:sldId id="284" r:id="rId30"/>
    <p:sldId id="497" r:id="rId31"/>
    <p:sldId id="498" r:id="rId32"/>
    <p:sldId id="499" r:id="rId33"/>
    <p:sldId id="500" r:id="rId34"/>
    <p:sldId id="501" r:id="rId35"/>
    <p:sldId id="50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505" r:id="rId45"/>
    <p:sldId id="506" r:id="rId46"/>
    <p:sldId id="507" r:id="rId47"/>
    <p:sldId id="508" r:id="rId48"/>
    <p:sldId id="468" r:id="rId4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8" autoAdjust="0"/>
    <p:restoredTop sz="92131" autoAdjust="0"/>
  </p:normalViewPr>
  <p:slideViewPr>
    <p:cSldViewPr showGuides="1">
      <p:cViewPr varScale="1">
        <p:scale>
          <a:sx n="79" d="100"/>
          <a:sy n="79" d="100"/>
        </p:scale>
        <p:origin x="1122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02-Mar-25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02-Mar-25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0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9822-BAB7-4368-8F24-B53B3A05D627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3FAF-8F6B-49B5-A761-A35D4D3E14DB}" type="datetime1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4779"/>
            <a:ext cx="262821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4778"/>
            <a:ext cx="7732286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8F7C-861B-4B3E-B3B7-41A3299C3875}" type="datetime1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90450" y="1"/>
            <a:ext cx="11998375" cy="1419225"/>
          </a:xfrm>
          <a:custGeom>
            <a:avLst/>
            <a:gdLst/>
            <a:ahLst/>
            <a:cxnLst/>
            <a:rect l="l" t="t" r="r" b="b"/>
            <a:pathLst>
              <a:path w="12001500" h="1419225">
                <a:moveTo>
                  <a:pt x="0" y="1419225"/>
                </a:moveTo>
                <a:lnTo>
                  <a:pt x="12001500" y="1419225"/>
                </a:lnTo>
                <a:lnTo>
                  <a:pt x="12001500" y="0"/>
                </a:lnTo>
                <a:lnTo>
                  <a:pt x="0" y="0"/>
                </a:lnTo>
                <a:lnTo>
                  <a:pt x="0" y="1419225"/>
                </a:lnTo>
                <a:close/>
              </a:path>
            </a:pathLst>
          </a:custGeom>
          <a:solidFill>
            <a:srgbClr val="DAF3FD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90450" cy="6858000"/>
          </a:xfrm>
          <a:custGeom>
            <a:avLst/>
            <a:gdLst/>
            <a:ahLst/>
            <a:cxnLst/>
            <a:rect l="l" t="t" r="r" b="b"/>
            <a:pathLst>
              <a:path w="190500" h="6858000">
                <a:moveTo>
                  <a:pt x="0" y="6857999"/>
                </a:moveTo>
                <a:lnTo>
                  <a:pt x="190500" y="6857999"/>
                </a:lnTo>
                <a:lnTo>
                  <a:pt x="1905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DBC09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700" y="756638"/>
            <a:ext cx="9245732" cy="580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9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0"/>
            <a:ext cx="8532178" cy="359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9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2CFB5-7DCC-4F00-8575-CCB5FB1068D0}" type="datetime1">
              <a:rPr lang="en-US" smtClean="0"/>
              <a:t>02-Mar-25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014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99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3697" y="1644397"/>
            <a:ext cx="4325128" cy="443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99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78970" y="1860727"/>
            <a:ext cx="4040088" cy="2768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49799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58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lang="en-US" sz="11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02-Mar-25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13">
                <a:spcBef>
                  <a:spcPts val="45"/>
                </a:spcBef>
              </a:pPr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01650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2B6-08B4-44C6-AB01-4B32D9E60F6B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DCF0-EEE2-4CCE-A57D-009BC34499C4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8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3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8FFC-599B-4678-A0EF-54173C5E941B}" type="datetime1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E2B2-6B71-48AB-A931-E8697405F8CE}" type="datetime1">
              <a:rPr lang="en-US" smtClean="0"/>
              <a:t>02-Mar-25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D7DC-6AFC-4BD3-8485-0F402D55AED0}" type="datetime1">
              <a:rPr lang="en-US" smtClean="0"/>
              <a:t>02-Mar-25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3B948-3677-4F19-BE0D-E138A2E07B97}" type="datetime1">
              <a:rPr lang="en-US" smtClean="0"/>
              <a:t>02-Mar-25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B19E39D1-8478-41A4-843D-9C98DA7A5533}" type="datetime1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5074920"/>
            <a:ext cx="10110630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3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9B3BD-D38A-41D0-8783-0D4C201EF8EE}" type="datetime1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88826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823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176090"/>
            <a:ext cx="10055781" cy="46930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77EC56-6D43-4DF6-9473-9F94D77662AE}" type="datetime1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230" y="1143000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01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ihan.islam@ewub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www.utteducati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dafruit.com/" TargetMode="External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topics/computer-science/embedded-systems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sciencedirect.com/topics/computer-science/embedded-system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jpg"/><Relationship Id="rId17" Type="http://schemas.openxmlformats.org/officeDocument/2006/relationships/image" Target="../media/image63.png"/><Relationship Id="rId2" Type="http://schemas.openxmlformats.org/officeDocument/2006/relationships/image" Target="../media/image48.jp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Relationship Id="rId1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rduino.c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llemanformakers.com/the-ultimate-arduino-guide/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arts.com/2011/08/the-arduino-uno-anatomy/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www.raspberrypi.org/abou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www.totalphase.com/blog/2020/07/understanding-i2c-communication-and-how-to-debug-the-i2c-protocol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totalphase.com/blog/2020/07/what-is-spi-protocol-how-to-debug-spi-communica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dafruit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://www.figaro.co.jp/en/technicalinfo/miniaturization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jp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hyperlink" Target="http://www.ece.neu.edu/wineslab/" TargetMode="Externa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figaro.co.jp/en/technicalinfo/miniaturiz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1930399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419600"/>
            <a:ext cx="7008574" cy="1752600"/>
          </a:xfrm>
        </p:spPr>
        <p:txBody>
          <a:bodyPr>
            <a:noAutofit/>
          </a:bodyPr>
          <a:lstStyle/>
          <a:p>
            <a:pPr algn="r"/>
            <a:r>
              <a:rPr lang="en-US" sz="1400" b="1" dirty="0"/>
              <a:t>Dr. Raihan Ul Islam</a:t>
            </a:r>
          </a:p>
          <a:p>
            <a:pPr algn="r"/>
            <a:r>
              <a:rPr lang="en-US" sz="1400" dirty="0"/>
              <a:t>Associate Professor</a:t>
            </a:r>
          </a:p>
          <a:p>
            <a:pPr algn="r"/>
            <a:r>
              <a:rPr lang="en-US" sz="1400" dirty="0"/>
              <a:t>Department of Computer Science &amp; Engineering</a:t>
            </a:r>
          </a:p>
          <a:p>
            <a:pPr algn="r"/>
            <a:r>
              <a:rPr lang="en-US" sz="1400" dirty="0"/>
              <a:t>Room No# AB3-1003</a:t>
            </a:r>
            <a:br>
              <a:rPr lang="en-US" sz="1400" dirty="0"/>
            </a:br>
            <a:r>
              <a:rPr lang="en-US" sz="1400" dirty="0"/>
              <a:t>Email: 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raihan.islam@ewubd.edu</a:t>
            </a:r>
            <a:endParaRPr lang="en-US" sz="1400" dirty="0"/>
          </a:p>
          <a:p>
            <a:pPr algn="r"/>
            <a:r>
              <a:rPr lang="en-US" sz="1400" dirty="0"/>
              <a:t>Mobile: +8801992392611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F9BB5-1CF4-61ED-83F2-36817058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DD03-69E0-4D1A-89C2-9CA7435B8379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4383C-64C0-69F5-19AD-E13611CF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885490" y="3020568"/>
            <a:ext cx="3431281" cy="1645491"/>
            <a:chOff x="7887544" y="3020461"/>
            <a:chExt cx="3432175" cy="16459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421" y="3350081"/>
              <a:ext cx="2428743" cy="10622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95482" y="3028398"/>
              <a:ext cx="3416300" cy="1630045"/>
            </a:xfrm>
            <a:custGeom>
              <a:avLst/>
              <a:gdLst/>
              <a:ahLst/>
              <a:cxnLst/>
              <a:rect l="l" t="t" r="r" b="b"/>
              <a:pathLst>
                <a:path w="3416300" h="1630045">
                  <a:moveTo>
                    <a:pt x="0" y="0"/>
                  </a:moveTo>
                  <a:lnTo>
                    <a:pt x="3416116" y="0"/>
                  </a:lnTo>
                  <a:lnTo>
                    <a:pt x="3416116" y="1629424"/>
                  </a:lnTo>
                  <a:lnTo>
                    <a:pt x="0" y="16294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4711" y="4766557"/>
            <a:ext cx="1377331" cy="14464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4503" y="4938414"/>
            <a:ext cx="963954" cy="12799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6649" y="3358915"/>
            <a:ext cx="3833385" cy="5942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91957" y="1827694"/>
            <a:ext cx="9818352" cy="997959"/>
          </a:xfrm>
          <a:prstGeom prst="rect">
            <a:avLst/>
          </a:prstGeom>
        </p:spPr>
        <p:txBody>
          <a:bodyPr vert="horz" wrap="square" lIns="0" tIns="27298" rIns="0" bIns="0" rtlCol="0">
            <a:spAutoFit/>
          </a:bodyPr>
          <a:lstStyle/>
          <a:p>
            <a:pPr marL="355493" marR="5078" indent="-345336">
              <a:lnSpc>
                <a:spcPts val="3819"/>
              </a:lnSpc>
              <a:spcBef>
                <a:spcPts val="215"/>
              </a:spcBef>
              <a:buSzPct val="96875"/>
              <a:buFont typeface="Wingdings"/>
              <a:buChar char=""/>
              <a:tabLst>
                <a:tab pos="355493" algn="l"/>
                <a:tab pos="373903" algn="l"/>
                <a:tab pos="5420638" algn="l"/>
              </a:tabLst>
            </a:pPr>
            <a:r>
              <a:rPr sz="3199" b="1" dirty="0">
                <a:latin typeface="Calibri"/>
                <a:cs typeface="Calibri"/>
              </a:rPr>
              <a:t>	Sensors</a:t>
            </a:r>
            <a:r>
              <a:rPr sz="3199" b="1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are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mostly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kinds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of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b="1" i="1" dirty="0">
                <a:solidFill>
                  <a:srgbClr val="FF0000"/>
                </a:solidFill>
                <a:latin typeface="Calibri"/>
                <a:cs typeface="Calibri"/>
              </a:rPr>
              <a:t>transducers</a:t>
            </a:r>
            <a:r>
              <a:rPr sz="3199" dirty="0">
                <a:latin typeface="Calibri"/>
                <a:cs typeface="Calibri"/>
              </a:rPr>
              <a:t>,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i.e.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they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convert </a:t>
            </a:r>
            <a:r>
              <a:rPr sz="3199" dirty="0">
                <a:latin typeface="Calibri"/>
                <a:cs typeface="Calibri"/>
              </a:rPr>
              <a:t>one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form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of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energy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(electrical</a:t>
            </a:r>
            <a:r>
              <a:rPr sz="3199" dirty="0">
                <a:latin typeface="Calibri"/>
                <a:cs typeface="Calibri"/>
              </a:rPr>
              <a:t>	or</a:t>
            </a:r>
            <a:r>
              <a:rPr sz="3199" spc="-5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not)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into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another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10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363429" y="2549430"/>
            <a:ext cx="6050609" cy="3472545"/>
          </a:xfrm>
          <a:prstGeom prst="rect">
            <a:avLst/>
          </a:prstGeom>
        </p:spPr>
        <p:txBody>
          <a:bodyPr vert="horz" wrap="square" lIns="0" tIns="269170" rIns="0" bIns="0" rtlCol="0">
            <a:spAutoFit/>
          </a:bodyPr>
          <a:lstStyle/>
          <a:p>
            <a:pPr marL="283760">
              <a:spcBef>
                <a:spcPts val="2119"/>
              </a:spcBef>
            </a:pPr>
            <a:r>
              <a:rPr sz="3199" dirty="0">
                <a:latin typeface="Calibri"/>
                <a:cs typeface="Calibri"/>
              </a:rPr>
              <a:t>(electrical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or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20" dirty="0">
                <a:latin typeface="Calibri"/>
                <a:cs typeface="Calibri"/>
              </a:rPr>
              <a:t>not).</a:t>
            </a:r>
            <a:endParaRPr sz="3199">
              <a:latin typeface="Calibri"/>
              <a:cs typeface="Calibri"/>
            </a:endParaRPr>
          </a:p>
          <a:p>
            <a:pPr marL="337084">
              <a:spcBef>
                <a:spcPts val="1135"/>
              </a:spcBef>
            </a:pP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EXAMPLE: </a:t>
            </a:r>
            <a:r>
              <a:rPr sz="1799" spc="-10" dirty="0">
                <a:solidFill>
                  <a:srgbClr val="FFFFFF"/>
                </a:solidFill>
                <a:latin typeface="Calibri"/>
                <a:cs typeface="Calibri"/>
              </a:rPr>
              <a:t>ACCELEROMETER SENSOR</a:t>
            </a:r>
            <a:endParaRPr sz="1799">
              <a:latin typeface="Calibri"/>
              <a:cs typeface="Calibri"/>
            </a:endParaRPr>
          </a:p>
          <a:p>
            <a:pPr marL="469759" marR="151719" indent="-457063">
              <a:spcBef>
                <a:spcPts val="1190"/>
              </a:spcBef>
              <a:buFont typeface="Wingdings"/>
              <a:buChar char=""/>
              <a:tabLst>
                <a:tab pos="469759" algn="l"/>
              </a:tabLst>
            </a:pPr>
            <a:r>
              <a:rPr sz="1999" spc="-10" dirty="0">
                <a:solidFill>
                  <a:srgbClr val="FF0000"/>
                </a:solidFill>
                <a:latin typeface="Calibri"/>
                <a:cs typeface="Calibri"/>
              </a:rPr>
              <a:t>Accelerometers</a:t>
            </a:r>
            <a:r>
              <a:rPr sz="1999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are</a:t>
            </a:r>
            <a:r>
              <a:rPr sz="1999" spc="-4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electromechanical</a:t>
            </a:r>
            <a:r>
              <a:rPr sz="1999" spc="-4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devices</a:t>
            </a:r>
            <a:r>
              <a:rPr sz="1999" spc="-45" dirty="0">
                <a:latin typeface="Calibri"/>
                <a:cs typeface="Calibri"/>
              </a:rPr>
              <a:t> </a:t>
            </a:r>
            <a:r>
              <a:rPr sz="1999" spc="-20" dirty="0">
                <a:latin typeface="Calibri"/>
                <a:cs typeface="Calibri"/>
              </a:rPr>
              <a:t>that </a:t>
            </a:r>
            <a:r>
              <a:rPr sz="1999" dirty="0">
                <a:latin typeface="Calibri"/>
                <a:cs typeface="Calibri"/>
              </a:rPr>
              <a:t>sense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either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static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or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dynamic</a:t>
            </a:r>
            <a:r>
              <a:rPr sz="1999" spc="-5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forces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of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acceleration.</a:t>
            </a:r>
            <a:endParaRPr sz="1999">
              <a:latin typeface="Calibri"/>
              <a:cs typeface="Calibri"/>
            </a:endParaRPr>
          </a:p>
          <a:p>
            <a:pPr marL="469759" marR="92682" indent="-457063">
              <a:buFont typeface="Wingdings"/>
              <a:buChar char=""/>
              <a:tabLst>
                <a:tab pos="469759" algn="l"/>
              </a:tabLst>
            </a:pPr>
            <a:r>
              <a:rPr sz="1999" spc="-10" dirty="0">
                <a:latin typeface="Calibri"/>
                <a:cs typeface="Calibri"/>
              </a:rPr>
              <a:t>Accelerometers</a:t>
            </a:r>
            <a:r>
              <a:rPr sz="1999" spc="-3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can</a:t>
            </a:r>
            <a:r>
              <a:rPr sz="1999" spc="-3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measure</a:t>
            </a:r>
            <a:r>
              <a:rPr sz="1999" spc="-30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acceleration</a:t>
            </a:r>
            <a:r>
              <a:rPr sz="1999" spc="-3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on</a:t>
            </a:r>
            <a:r>
              <a:rPr sz="1999" spc="-3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1,2</a:t>
            </a:r>
            <a:r>
              <a:rPr sz="1999" spc="-3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or</a:t>
            </a:r>
            <a:r>
              <a:rPr sz="1999" spc="-25" dirty="0">
                <a:latin typeface="Calibri"/>
                <a:cs typeface="Calibri"/>
              </a:rPr>
              <a:t> </a:t>
            </a:r>
            <a:r>
              <a:rPr sz="1999" spc="-50" dirty="0">
                <a:latin typeface="Calibri"/>
                <a:cs typeface="Calibri"/>
              </a:rPr>
              <a:t>3 </a:t>
            </a:r>
            <a:r>
              <a:rPr sz="1999" spc="-10" dirty="0">
                <a:latin typeface="Calibri"/>
                <a:cs typeface="Calibri"/>
              </a:rPr>
              <a:t>axes.</a:t>
            </a:r>
            <a:endParaRPr sz="1999">
              <a:latin typeface="Calibri"/>
              <a:cs typeface="Calibri"/>
            </a:endParaRPr>
          </a:p>
          <a:p>
            <a:pPr marL="469759" marR="5078" indent="-457063">
              <a:buFont typeface="Wingdings"/>
              <a:buChar char=""/>
              <a:tabLst>
                <a:tab pos="469759" algn="l"/>
              </a:tabLst>
            </a:pPr>
            <a:r>
              <a:rPr sz="1999" spc="-10" dirty="0">
                <a:latin typeface="Calibri"/>
                <a:cs typeface="Calibri"/>
              </a:rPr>
              <a:t>Acceleration</a:t>
            </a:r>
            <a:r>
              <a:rPr sz="1999" spc="-3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is</a:t>
            </a:r>
            <a:r>
              <a:rPr sz="1999" spc="-2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derived</a:t>
            </a:r>
            <a:r>
              <a:rPr sz="1999" spc="-2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by</a:t>
            </a:r>
            <a:r>
              <a:rPr sz="1999" spc="-3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the</a:t>
            </a:r>
            <a:r>
              <a:rPr sz="1999" spc="-20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displacement</a:t>
            </a:r>
            <a:r>
              <a:rPr sz="1999" spc="-2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of</a:t>
            </a:r>
            <a:r>
              <a:rPr sz="1999" spc="-25" dirty="0">
                <a:latin typeface="Calibri"/>
                <a:cs typeface="Calibri"/>
              </a:rPr>
              <a:t> an </a:t>
            </a:r>
            <a:r>
              <a:rPr sz="1999" b="1" dirty="0">
                <a:latin typeface="Calibri"/>
                <a:cs typeface="Calibri"/>
              </a:rPr>
              <a:t>internal</a:t>
            </a:r>
            <a:r>
              <a:rPr sz="1999" b="1" spc="-65" dirty="0">
                <a:latin typeface="Calibri"/>
                <a:cs typeface="Calibri"/>
              </a:rPr>
              <a:t> </a:t>
            </a:r>
            <a:r>
              <a:rPr sz="1999" b="1" dirty="0">
                <a:latin typeface="Calibri"/>
                <a:cs typeface="Calibri"/>
              </a:rPr>
              <a:t>spring</a:t>
            </a:r>
            <a:r>
              <a:rPr sz="1999" b="1" spc="-6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(Inertial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Equation),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often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measured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spc="-25" dirty="0">
                <a:latin typeface="Calibri"/>
                <a:cs typeface="Calibri"/>
              </a:rPr>
              <a:t>via </a:t>
            </a:r>
            <a:r>
              <a:rPr sz="1999" dirty="0">
                <a:latin typeface="Calibri"/>
                <a:cs typeface="Calibri"/>
              </a:rPr>
              <a:t>capacitive</a:t>
            </a:r>
            <a:r>
              <a:rPr sz="1999" spc="-110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plates.</a:t>
            </a:r>
            <a:endParaRPr sz="1999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3812" y="344028"/>
            <a:ext cx="3776631" cy="1489507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Actuators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4343" y="2842413"/>
            <a:ext cx="7695465" cy="2152724"/>
          </a:xfrm>
          <a:prstGeom prst="rect">
            <a:avLst/>
          </a:prstGeom>
        </p:spPr>
        <p:txBody>
          <a:bodyPr vert="horz" wrap="square" lIns="0" tIns="30472" rIns="0" bIns="0" rtlCol="0">
            <a:spAutoFit/>
          </a:bodyPr>
          <a:lstStyle/>
          <a:p>
            <a:pPr marL="469124" marR="5078" indent="-457063">
              <a:lnSpc>
                <a:spcPts val="3819"/>
              </a:lnSpc>
              <a:spcBef>
                <a:spcPts val="240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latin typeface="Calibri"/>
                <a:cs typeface="Calibri"/>
              </a:rPr>
              <a:t>An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actuator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device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that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converts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energy </a:t>
            </a:r>
            <a:r>
              <a:rPr sz="3199" dirty="0">
                <a:latin typeface="Calibri"/>
                <a:cs typeface="Calibri"/>
              </a:rPr>
              <a:t>into</a:t>
            </a:r>
            <a:r>
              <a:rPr sz="3199" spc="-9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motion.</a:t>
            </a:r>
            <a:endParaRPr sz="3199">
              <a:latin typeface="Calibri"/>
              <a:cs typeface="Calibri"/>
            </a:endParaRPr>
          </a:p>
          <a:p>
            <a:pPr marL="469124" marR="264081" indent="-457063">
              <a:lnSpc>
                <a:spcPts val="3789"/>
              </a:lnSpc>
              <a:spcBef>
                <a:spcPts val="1490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latin typeface="Calibri"/>
                <a:cs typeface="Calibri"/>
              </a:rPr>
              <a:t>A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smart</a:t>
            </a:r>
            <a:r>
              <a:rPr sz="3199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actuator</a:t>
            </a:r>
            <a:r>
              <a:rPr sz="3199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device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capable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of </a:t>
            </a:r>
            <a:r>
              <a:rPr sz="3199" dirty="0">
                <a:latin typeface="Calibri"/>
                <a:cs typeface="Calibri"/>
              </a:rPr>
              <a:t>turning</a:t>
            </a:r>
            <a:r>
              <a:rPr sz="3199" spc="-90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sz="3199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sz="3199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into</a:t>
            </a:r>
            <a:r>
              <a:rPr sz="3199" spc="-100" dirty="0"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Calibri"/>
                <a:cs typeface="Calibri"/>
              </a:rPr>
              <a:t>physical</a:t>
            </a:r>
            <a:r>
              <a:rPr sz="3199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Calibri"/>
                <a:cs typeface="Calibri"/>
              </a:rPr>
              <a:t>actions</a:t>
            </a:r>
            <a:r>
              <a:rPr sz="3199" spc="-10" dirty="0">
                <a:latin typeface="Calibri"/>
                <a:cs typeface="Calibri"/>
              </a:rPr>
              <a:t>.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3307" y="5668188"/>
            <a:ext cx="2835806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latin typeface="Calibri"/>
                <a:cs typeface="Calibri"/>
                <a:hlinkClick r:id="rId2"/>
              </a:rPr>
              <a:t>http://www.utteducation.com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4205" y="4393561"/>
            <a:ext cx="2209589" cy="11443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7783" y="2538114"/>
            <a:ext cx="1851834" cy="13325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09924" y="2166949"/>
            <a:ext cx="2553305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latin typeface="Calibri"/>
                <a:cs typeface="Calibri"/>
              </a:rPr>
              <a:t>https://</a:t>
            </a:r>
            <a:r>
              <a:rPr sz="1799" spc="-10" dirty="0">
                <a:latin typeface="Calibri"/>
                <a:cs typeface="Calibri"/>
                <a:hlinkClick r:id="rId5"/>
              </a:rPr>
              <a:t>www.adafruit.com/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5212" y="378696"/>
            <a:ext cx="4517483" cy="1489507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dirty="0"/>
              <a:t>Embedded</a:t>
            </a:r>
            <a:r>
              <a:rPr spc="-12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6932" y="1905904"/>
            <a:ext cx="9041950" cy="380900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469124" marR="5078" indent="-457063">
              <a:spcBef>
                <a:spcPts val="100"/>
              </a:spcBef>
              <a:buFont typeface="Wingdings"/>
              <a:buChar char=""/>
              <a:tabLst>
                <a:tab pos="469124" algn="l"/>
              </a:tabLst>
            </a:pP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Integrated</a:t>
            </a:r>
            <a:r>
              <a:rPr sz="2799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30" dirty="0">
                <a:solidFill>
                  <a:srgbClr val="FF0000"/>
                </a:solidFill>
                <a:latin typeface="Calibri"/>
                <a:cs typeface="Calibri"/>
              </a:rPr>
              <a:t>Microprocessor-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based</a:t>
            </a:r>
            <a:r>
              <a:rPr sz="27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hardware</a:t>
            </a:r>
            <a:r>
              <a:rPr sz="2799" b="1" spc="-60" dirty="0"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system</a:t>
            </a:r>
            <a:r>
              <a:rPr sz="2799" b="1" spc="-65" dirty="0">
                <a:latin typeface="Calibri"/>
                <a:cs typeface="Calibri"/>
              </a:rPr>
              <a:t> </a:t>
            </a:r>
            <a:r>
              <a:rPr sz="2799" spc="-50" dirty="0">
                <a:latin typeface="Calibri"/>
                <a:cs typeface="Calibri"/>
              </a:rPr>
              <a:t>+ </a:t>
            </a:r>
            <a:r>
              <a:rPr sz="2799" b="1" spc="-20" dirty="0">
                <a:latin typeface="Calibri"/>
                <a:cs typeface="Calibri"/>
              </a:rPr>
              <a:t>software</a:t>
            </a:r>
            <a:r>
              <a:rPr sz="2799" spc="-20" dirty="0">
                <a:latin typeface="Calibri"/>
                <a:cs typeface="Calibri"/>
              </a:rPr>
              <a:t>/</a:t>
            </a:r>
            <a:r>
              <a:rPr sz="2799" b="1" spc="-20" dirty="0">
                <a:latin typeface="Calibri"/>
                <a:cs typeface="Calibri"/>
              </a:rPr>
              <a:t>firmware</a:t>
            </a:r>
            <a:r>
              <a:rPr sz="2799" b="1" spc="-3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that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is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designed</a:t>
            </a:r>
            <a:r>
              <a:rPr sz="2799" spc="-3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to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perform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dedicated function/specific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purpose</a:t>
            </a:r>
            <a:r>
              <a:rPr sz="2399" spc="-10" dirty="0">
                <a:latin typeface="Calibri"/>
                <a:cs typeface="Calibri"/>
              </a:rPr>
              <a:t>.</a:t>
            </a:r>
            <a:endParaRPr sz="2399">
              <a:latin typeface="Calibri"/>
              <a:cs typeface="Calibri"/>
            </a:endParaRPr>
          </a:p>
          <a:p>
            <a:pPr marL="12696">
              <a:spcBef>
                <a:spcPts val="1030"/>
              </a:spcBef>
            </a:pPr>
            <a:r>
              <a:rPr sz="2799" dirty="0">
                <a:latin typeface="Calibri"/>
                <a:cs typeface="Calibri"/>
              </a:rPr>
              <a:t>Some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examples:</a:t>
            </a:r>
            <a:endParaRPr sz="2799">
              <a:latin typeface="Calibri"/>
              <a:cs typeface="Calibri"/>
            </a:endParaRPr>
          </a:p>
          <a:p>
            <a:pPr marL="354859" indent="-342162">
              <a:spcBef>
                <a:spcPts val="930"/>
              </a:spcBef>
              <a:buFont typeface="Wingdings"/>
              <a:buChar char="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Industrial</a:t>
            </a:r>
            <a:r>
              <a:rPr sz="2399" spc="-10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systems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25"/>
              </a:spcBef>
              <a:buFont typeface="Wingdings"/>
              <a:buChar char="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Home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appliances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44"/>
              </a:lnSpc>
              <a:spcBef>
                <a:spcPts val="20"/>
              </a:spcBef>
              <a:buFont typeface="Wingdings"/>
              <a:buChar char=""/>
              <a:tabLst>
                <a:tab pos="354859" algn="l"/>
              </a:tabLst>
            </a:pPr>
            <a:r>
              <a:rPr sz="2399" spc="-10" dirty="0">
                <a:latin typeface="Calibri"/>
                <a:cs typeface="Calibri"/>
              </a:rPr>
              <a:t>Avionics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44"/>
              </a:lnSpc>
              <a:buFont typeface="Wingdings"/>
              <a:buChar char="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Network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devices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(e.g.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Routers,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switches)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25"/>
              </a:spcBef>
              <a:buFont typeface="Wingdings"/>
              <a:buChar char="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Cache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machines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932" y="5689519"/>
            <a:ext cx="578969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354859" indent="-342162">
              <a:spcBef>
                <a:spcPts val="100"/>
              </a:spcBef>
              <a:buFont typeface="Wingdings"/>
              <a:buChar char=""/>
              <a:tabLst>
                <a:tab pos="354859" algn="l"/>
              </a:tabLst>
            </a:pPr>
            <a:r>
              <a:rPr sz="2399" spc="-50" dirty="0">
                <a:latin typeface="Calibri"/>
                <a:cs typeface="Calibri"/>
              </a:rPr>
              <a:t>…</a:t>
            </a:r>
            <a:endParaRPr sz="2399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1986" y="3009001"/>
            <a:ext cx="3619999" cy="30748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37943" y="101958"/>
            <a:ext cx="6686713" cy="26917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[1]</a:t>
            </a:r>
            <a:r>
              <a:rPr sz="1600" spc="4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https://</a:t>
            </a:r>
            <a:r>
              <a:rPr sz="1600" spc="-20" dirty="0">
                <a:latin typeface="Calibri"/>
                <a:cs typeface="Calibri"/>
                <a:hlinkClick r:id="rId3"/>
              </a:rPr>
              <a:t>www.sciencedirect.com/topics/computer-</a:t>
            </a:r>
            <a:r>
              <a:rPr sz="1600" spc="-10" dirty="0">
                <a:latin typeface="Calibri"/>
                <a:cs typeface="Calibri"/>
                <a:hlinkClick r:id="rId3"/>
              </a:rPr>
              <a:t>science/embedded-systems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623773" y="5796171"/>
            <a:ext cx="706571" cy="19743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[1]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412" y="401271"/>
            <a:ext cx="4517483" cy="1489507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dirty="0"/>
              <a:t>Embedded</a:t>
            </a:r>
            <a:r>
              <a:rPr spc="-12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4012" y="3804314"/>
            <a:ext cx="6414369" cy="1873871"/>
          </a:xfrm>
          <a:prstGeom prst="rect">
            <a:avLst/>
          </a:prstGeom>
        </p:spPr>
        <p:txBody>
          <a:bodyPr vert="horz" wrap="square" lIns="0" tIns="134585" rIns="0" bIns="0" rtlCol="0">
            <a:spAutoFit/>
          </a:bodyPr>
          <a:lstStyle/>
          <a:p>
            <a:pPr marL="354859" indent="-342162">
              <a:spcBef>
                <a:spcPts val="1060"/>
              </a:spcBef>
              <a:buFont typeface="Wingdings"/>
              <a:buChar char=""/>
              <a:tabLst>
                <a:tab pos="354859" algn="l"/>
              </a:tabLst>
            </a:pPr>
            <a:r>
              <a:rPr sz="2199" spc="-10" dirty="0">
                <a:solidFill>
                  <a:srgbClr val="FF0000"/>
                </a:solidFill>
                <a:latin typeface="Calibri"/>
                <a:cs typeface="Calibri"/>
              </a:rPr>
              <a:t>Constrained</a:t>
            </a:r>
            <a:r>
              <a:rPr sz="2199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resources</a:t>
            </a:r>
            <a:r>
              <a:rPr sz="2199" spc="-4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(CPU,</a:t>
            </a:r>
            <a:r>
              <a:rPr sz="2199" spc="-4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power</a:t>
            </a:r>
            <a:r>
              <a:rPr sz="2199" spc="-50" dirty="0">
                <a:latin typeface="Calibri"/>
                <a:cs typeface="Calibri"/>
              </a:rPr>
              <a:t> </a:t>
            </a:r>
            <a:r>
              <a:rPr sz="2199" spc="-30" dirty="0">
                <a:latin typeface="Calibri"/>
                <a:cs typeface="Calibri"/>
              </a:rPr>
              <a:t>battery,</a:t>
            </a:r>
            <a:r>
              <a:rPr sz="2199" spc="-50" dirty="0">
                <a:latin typeface="Calibri"/>
                <a:cs typeface="Calibri"/>
              </a:rPr>
              <a:t> </a:t>
            </a:r>
            <a:r>
              <a:rPr sz="2199" spc="-25" dirty="0">
                <a:latin typeface="Calibri"/>
                <a:cs typeface="Calibri"/>
              </a:rPr>
              <a:t>…)</a:t>
            </a:r>
            <a:endParaRPr sz="2199">
              <a:latin typeface="Calibri"/>
              <a:cs typeface="Calibri"/>
            </a:endParaRPr>
          </a:p>
          <a:p>
            <a:pPr marL="354859" indent="-342162">
              <a:spcBef>
                <a:spcPts val="960"/>
              </a:spcBef>
              <a:buFont typeface="Wingdings"/>
              <a:buChar char=""/>
              <a:tabLst>
                <a:tab pos="354859" algn="l"/>
              </a:tabLst>
            </a:pP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Limited</a:t>
            </a:r>
            <a:r>
              <a:rPr sz="21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r>
              <a:rPr sz="2199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for</a:t>
            </a:r>
            <a:r>
              <a:rPr sz="2199" spc="-60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data</a:t>
            </a:r>
            <a:r>
              <a:rPr sz="2199" spc="-60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loading</a:t>
            </a:r>
            <a:r>
              <a:rPr sz="2199" spc="-50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and</a:t>
            </a:r>
            <a:r>
              <a:rPr sz="2199" spc="-60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data</a:t>
            </a:r>
            <a:r>
              <a:rPr sz="2199" spc="-55" dirty="0"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operations</a:t>
            </a:r>
            <a:endParaRPr sz="2199">
              <a:latin typeface="Calibri"/>
              <a:cs typeface="Calibri"/>
            </a:endParaRPr>
          </a:p>
          <a:p>
            <a:pPr marL="354859" indent="-342162">
              <a:spcBef>
                <a:spcPts val="960"/>
              </a:spcBef>
              <a:buFont typeface="Wingdings"/>
              <a:buChar char=""/>
              <a:tabLst>
                <a:tab pos="354859" algn="l"/>
              </a:tabLst>
            </a:pP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Limited</a:t>
            </a:r>
            <a:r>
              <a:rPr sz="2199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r>
              <a:rPr sz="2199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for</a:t>
            </a:r>
            <a:r>
              <a:rPr sz="2199" spc="-6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storing</a:t>
            </a:r>
            <a:r>
              <a:rPr sz="2199" spc="-6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the</a:t>
            </a:r>
            <a:r>
              <a:rPr sz="2199" spc="-60" dirty="0"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program</a:t>
            </a:r>
            <a:r>
              <a:rPr sz="2199" spc="-6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source</a:t>
            </a:r>
            <a:r>
              <a:rPr sz="2199" spc="-60" dirty="0">
                <a:latin typeface="Calibri"/>
                <a:cs typeface="Calibri"/>
              </a:rPr>
              <a:t> </a:t>
            </a:r>
            <a:r>
              <a:rPr sz="2199" spc="-20" dirty="0">
                <a:latin typeface="Calibri"/>
                <a:cs typeface="Calibri"/>
              </a:rPr>
              <a:t>code</a:t>
            </a:r>
            <a:endParaRPr sz="2199">
              <a:latin typeface="Calibri"/>
              <a:cs typeface="Calibri"/>
            </a:endParaRPr>
          </a:p>
          <a:p>
            <a:pPr marL="354859" indent="-342162">
              <a:spcBef>
                <a:spcPts val="960"/>
              </a:spcBef>
              <a:buFont typeface="Wingdings"/>
              <a:buChar char=""/>
              <a:tabLst>
                <a:tab pos="354859" algn="l"/>
              </a:tabLst>
            </a:pPr>
            <a:r>
              <a:rPr sz="2199" dirty="0">
                <a:latin typeface="Calibri"/>
                <a:cs typeface="Calibri"/>
              </a:rPr>
              <a:t>Limited</a:t>
            </a:r>
            <a:r>
              <a:rPr sz="2199" spc="-65" dirty="0">
                <a:latin typeface="Calibri"/>
                <a:cs typeface="Calibri"/>
              </a:rPr>
              <a:t> 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multitasking</a:t>
            </a:r>
            <a:r>
              <a:rPr sz="2199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(i.e.</a:t>
            </a:r>
            <a:r>
              <a:rPr sz="2199" spc="-65" dirty="0"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thread/process</a:t>
            </a:r>
            <a:r>
              <a:rPr sz="2199" spc="-55" dirty="0"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support)</a:t>
            </a:r>
            <a:endParaRPr sz="219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7943" y="101958"/>
            <a:ext cx="6686713" cy="26917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[1]</a:t>
            </a:r>
            <a:r>
              <a:rPr sz="1600" spc="4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https://</a:t>
            </a:r>
            <a:r>
              <a:rPr sz="1600" spc="-20" dirty="0">
                <a:latin typeface="Calibri"/>
                <a:cs typeface="Calibri"/>
                <a:hlinkClick r:id="rId2"/>
              </a:rPr>
              <a:t>www.sciencedirect.com/topics/computer-</a:t>
            </a:r>
            <a:r>
              <a:rPr sz="1600" spc="-10" dirty="0">
                <a:latin typeface="Calibri"/>
                <a:cs typeface="Calibri"/>
                <a:hlinkClick r:id="rId2"/>
              </a:rPr>
              <a:t>science/embedded-systems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9258" y="3764192"/>
            <a:ext cx="2937507" cy="14199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46932" y="1905904"/>
            <a:ext cx="10056415" cy="2237157"/>
          </a:xfrm>
          <a:prstGeom prst="rect">
            <a:avLst/>
          </a:prstGeom>
        </p:spPr>
        <p:txBody>
          <a:bodyPr vert="horz" wrap="square" lIns="0" tIns="6348" rIns="0" bIns="0" rtlCol="0">
            <a:spAutoFit/>
          </a:bodyPr>
          <a:lstStyle/>
          <a:p>
            <a:pPr marL="469124" marR="959197" indent="-457063">
              <a:lnSpc>
                <a:spcPct val="101400"/>
              </a:lnSpc>
              <a:spcBef>
                <a:spcPts val="50"/>
              </a:spcBef>
              <a:buFont typeface="Wingdings"/>
              <a:buChar char=""/>
              <a:tabLst>
                <a:tab pos="469124" algn="l"/>
              </a:tabLst>
            </a:pPr>
            <a:r>
              <a:rPr sz="2799" b="1" dirty="0">
                <a:latin typeface="Calibri"/>
                <a:cs typeface="Calibri"/>
              </a:rPr>
              <a:t>Embedded</a:t>
            </a:r>
            <a:r>
              <a:rPr sz="2799" b="1" spc="-70" dirty="0"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systems</a:t>
            </a:r>
            <a:r>
              <a:rPr sz="2799" b="1" spc="-75" dirty="0"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programming</a:t>
            </a:r>
            <a:r>
              <a:rPr sz="2799" b="1" spc="-7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often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poses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some</a:t>
            </a:r>
            <a:r>
              <a:rPr sz="2799" spc="-8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unique </a:t>
            </a:r>
            <a:r>
              <a:rPr sz="2799" dirty="0">
                <a:latin typeface="Calibri"/>
                <a:cs typeface="Calibri"/>
              </a:rPr>
              <a:t>challenges</a:t>
            </a:r>
            <a:r>
              <a:rPr sz="27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(not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so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common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in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spc="-25" dirty="0">
                <a:latin typeface="Calibri"/>
                <a:cs typeface="Calibri"/>
              </a:rPr>
              <a:t>general-</a:t>
            </a:r>
            <a:r>
              <a:rPr sz="2399" dirty="0">
                <a:latin typeface="Calibri"/>
                <a:cs typeface="Calibri"/>
              </a:rPr>
              <a:t>purpose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programming)</a:t>
            </a:r>
            <a:r>
              <a:rPr sz="2799" spc="-10" dirty="0">
                <a:latin typeface="Calibri"/>
                <a:cs typeface="Calibri"/>
              </a:rPr>
              <a:t>:</a:t>
            </a:r>
            <a:endParaRPr sz="2799">
              <a:latin typeface="Calibri"/>
              <a:cs typeface="Calibri"/>
            </a:endParaRPr>
          </a:p>
          <a:p>
            <a:pPr marL="811287" lvl="1" indent="-342162">
              <a:spcBef>
                <a:spcPts val="1944"/>
              </a:spcBef>
              <a:buFont typeface="Wingdings"/>
              <a:buChar char=""/>
              <a:tabLst>
                <a:tab pos="811287" algn="l"/>
              </a:tabLst>
            </a:pPr>
            <a:r>
              <a:rPr sz="2199" spc="-15" dirty="0">
                <a:solidFill>
                  <a:srgbClr val="FF0000"/>
                </a:solidFill>
                <a:latin typeface="Calibri"/>
                <a:cs typeface="Calibri"/>
              </a:rPr>
              <a:t>Real-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2199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vs</a:t>
            </a:r>
            <a:r>
              <a:rPr sz="2199" spc="-25" dirty="0">
                <a:latin typeface="Calibri"/>
                <a:cs typeface="Calibri"/>
              </a:rPr>
              <a:t> </a:t>
            </a:r>
            <a:r>
              <a:rPr sz="2199" spc="-10" dirty="0">
                <a:solidFill>
                  <a:srgbClr val="FF0000"/>
                </a:solidFill>
                <a:latin typeface="Calibri"/>
                <a:cs typeface="Calibri"/>
              </a:rPr>
              <a:t>non-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real</a:t>
            </a:r>
            <a:r>
              <a:rPr sz="2199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2199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99" spc="-10" dirty="0">
                <a:latin typeface="Calibri"/>
                <a:cs typeface="Calibri"/>
              </a:rPr>
              <a:t>systems</a:t>
            </a:r>
            <a:endParaRPr sz="2199">
              <a:latin typeface="Calibri"/>
              <a:cs typeface="Calibri"/>
            </a:endParaRPr>
          </a:p>
          <a:p>
            <a:pPr marL="1268349" lvl="2" indent="-342162">
              <a:spcBef>
                <a:spcPts val="960"/>
              </a:spcBef>
              <a:buFont typeface="Wingdings"/>
              <a:buChar char=""/>
              <a:tabLst>
                <a:tab pos="1268349" algn="l"/>
              </a:tabLst>
            </a:pPr>
            <a:r>
              <a:rPr sz="2199" spc="-25" dirty="0">
                <a:latin typeface="Calibri"/>
                <a:cs typeface="Calibri"/>
              </a:rPr>
              <a:t>Hard-</a:t>
            </a:r>
            <a:r>
              <a:rPr sz="2199" dirty="0">
                <a:latin typeface="Calibri"/>
                <a:cs typeface="Calibri"/>
              </a:rPr>
              <a:t>real</a:t>
            </a:r>
            <a:r>
              <a:rPr sz="2199" spc="-2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time</a:t>
            </a:r>
            <a:r>
              <a:rPr sz="2199" spc="-1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vs</a:t>
            </a:r>
            <a:r>
              <a:rPr sz="2199" spc="-20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soft</a:t>
            </a:r>
            <a:r>
              <a:rPr sz="2199" spc="-15" dirty="0">
                <a:latin typeface="Calibri"/>
                <a:cs typeface="Calibri"/>
              </a:rPr>
              <a:t> </a:t>
            </a:r>
            <a:r>
              <a:rPr sz="2199" spc="-20" dirty="0">
                <a:latin typeface="Calibri"/>
                <a:cs typeface="Calibri"/>
              </a:rPr>
              <a:t>real-</a:t>
            </a:r>
            <a:r>
              <a:rPr sz="2199" dirty="0">
                <a:latin typeface="Calibri"/>
                <a:cs typeface="Calibri"/>
              </a:rPr>
              <a:t>time</a:t>
            </a:r>
            <a:r>
              <a:rPr sz="2199" spc="-1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vs</a:t>
            </a:r>
            <a:r>
              <a:rPr sz="2199" spc="-15" dirty="0">
                <a:latin typeface="Calibri"/>
                <a:cs typeface="Calibri"/>
              </a:rPr>
              <a:t> </a:t>
            </a:r>
            <a:r>
              <a:rPr sz="2199" dirty="0">
                <a:latin typeface="Calibri"/>
                <a:cs typeface="Calibri"/>
              </a:rPr>
              <a:t>firm</a:t>
            </a:r>
            <a:r>
              <a:rPr sz="2199" spc="-10" dirty="0">
                <a:latin typeface="Calibri"/>
                <a:cs typeface="Calibri"/>
              </a:rPr>
              <a:t> </a:t>
            </a:r>
            <a:r>
              <a:rPr sz="2199" spc="-20" dirty="0">
                <a:latin typeface="Calibri"/>
                <a:cs typeface="Calibri"/>
              </a:rPr>
              <a:t>real-time</a:t>
            </a:r>
            <a:endParaRPr sz="2199">
              <a:latin typeface="Calibri"/>
              <a:cs typeface="Calibri"/>
            </a:endParaRPr>
          </a:p>
          <a:p>
            <a:pPr marR="5078" algn="r">
              <a:spcBef>
                <a:spcPts val="305"/>
              </a:spcBef>
            </a:pP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799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799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13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441215" y="4111066"/>
            <a:ext cx="1999093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EVIDENCES</a:t>
            </a:r>
            <a:r>
              <a:rPr sz="1799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99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26198" y="4388361"/>
            <a:ext cx="2429512" cy="580239"/>
          </a:xfrm>
          <a:prstGeom prst="rect">
            <a:avLst/>
          </a:prstGeom>
        </p:spPr>
        <p:txBody>
          <a:bodyPr vert="horz" wrap="square" lIns="0" tIns="6348" rIns="0" bIns="0" rtlCol="0">
            <a:spAutoFit/>
          </a:bodyPr>
          <a:lstStyle/>
          <a:p>
            <a:pPr marL="914760" marR="5078" indent="-902698">
              <a:lnSpc>
                <a:spcPct val="102200"/>
              </a:lnSpc>
              <a:spcBef>
                <a:spcPts val="50"/>
              </a:spcBef>
            </a:pP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CHALLENGES</a:t>
            </a:r>
            <a:r>
              <a:rPr sz="1799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799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799" spc="-2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1799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224087">
              <a:lnSpc>
                <a:spcPct val="100000"/>
              </a:lnSpc>
              <a:spcBef>
                <a:spcPts val="100"/>
              </a:spcBef>
            </a:pPr>
            <a:r>
              <a:rPr dirty="0"/>
              <a:t>IoT</a:t>
            </a:r>
            <a:r>
              <a:rPr spc="-80" dirty="0"/>
              <a:t> </a:t>
            </a:r>
            <a:r>
              <a:rPr spc="-10" dirty="0"/>
              <a:t>Prototyping</a:t>
            </a:r>
            <a:r>
              <a:rPr spc="-80" dirty="0"/>
              <a:t> </a:t>
            </a:r>
            <a:r>
              <a:rPr spc="-10" dirty="0"/>
              <a:t>Boards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0173" y="1957707"/>
            <a:ext cx="5825877" cy="3629350"/>
          </a:xfrm>
          <a:prstGeom prst="rect">
            <a:avLst/>
          </a:prstGeom>
        </p:spPr>
        <p:txBody>
          <a:bodyPr vert="horz" wrap="square" lIns="0" tIns="13966" rIns="0" bIns="0" rtlCol="0">
            <a:spAutoFit/>
          </a:bodyPr>
          <a:lstStyle/>
          <a:p>
            <a:pPr marL="12696" marR="5078">
              <a:lnSpc>
                <a:spcPct val="99600"/>
              </a:lnSpc>
              <a:spcBef>
                <a:spcPts val="110"/>
              </a:spcBef>
            </a:pPr>
            <a:r>
              <a:rPr sz="2799" spc="-10" dirty="0">
                <a:latin typeface="Calibri"/>
                <a:cs typeface="Calibri"/>
              </a:rPr>
              <a:t>Hardware</a:t>
            </a:r>
            <a:r>
              <a:rPr sz="2799" spc="-8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platforms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that</a:t>
            </a:r>
            <a:r>
              <a:rPr sz="2799" spc="-8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are</a:t>
            </a:r>
            <a:r>
              <a:rPr sz="2799" spc="-80" dirty="0">
                <a:latin typeface="Calibri"/>
                <a:cs typeface="Calibri"/>
              </a:rPr>
              <a:t> </a:t>
            </a:r>
            <a:r>
              <a:rPr sz="2799" spc="-20" dirty="0">
                <a:latin typeface="Calibri"/>
                <a:cs typeface="Calibri"/>
              </a:rPr>
              <a:t>most </a:t>
            </a:r>
            <a:r>
              <a:rPr sz="2799" dirty="0">
                <a:latin typeface="Calibri"/>
                <a:cs typeface="Calibri"/>
              </a:rPr>
              <a:t>commonly</a:t>
            </a:r>
            <a:r>
              <a:rPr sz="2799" spc="-8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used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to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build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prototypes</a:t>
            </a:r>
            <a:r>
              <a:rPr sz="2799" b="1" spc="-75" dirty="0">
                <a:latin typeface="Calibri"/>
                <a:cs typeface="Calibri"/>
              </a:rPr>
              <a:t> </a:t>
            </a:r>
            <a:r>
              <a:rPr sz="2799" spc="-25" dirty="0">
                <a:latin typeface="Calibri"/>
                <a:cs typeface="Calibri"/>
              </a:rPr>
              <a:t>of </a:t>
            </a:r>
            <a:r>
              <a:rPr sz="2799" dirty="0">
                <a:latin typeface="Calibri"/>
                <a:cs typeface="Calibri"/>
              </a:rPr>
              <a:t>IoT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projects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and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IoT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embedded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systems.</a:t>
            </a:r>
            <a:endParaRPr sz="2799">
              <a:latin typeface="Calibri"/>
              <a:cs typeface="Calibri"/>
            </a:endParaRPr>
          </a:p>
          <a:p>
            <a:pPr marL="354859" indent="-342162">
              <a:spcBef>
                <a:spcPts val="1050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spc="-25" dirty="0">
                <a:latin typeface="Calibri"/>
                <a:cs typeface="Calibri"/>
              </a:rPr>
              <a:t>Validate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the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srgbClr val="FF0000"/>
                </a:solidFill>
                <a:latin typeface="Calibri"/>
                <a:cs typeface="Calibri"/>
              </a:rPr>
              <a:t>feasibility</a:t>
            </a:r>
            <a:r>
              <a:rPr sz="2399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of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product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29"/>
              </a:lnSpc>
              <a:spcBef>
                <a:spcPts val="25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Build</a:t>
            </a:r>
            <a:r>
              <a:rPr sz="2399" spc="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</a:t>
            </a:r>
            <a:r>
              <a:rPr sz="2399" spc="10" dirty="0">
                <a:latin typeface="Calibri"/>
                <a:cs typeface="Calibri"/>
              </a:rPr>
              <a:t> </a:t>
            </a:r>
            <a:r>
              <a:rPr sz="2399" spc="-35" dirty="0">
                <a:solidFill>
                  <a:srgbClr val="FF0000"/>
                </a:solidFill>
                <a:latin typeface="Calibri"/>
                <a:cs typeface="Calibri"/>
              </a:rPr>
              <a:t>proof-</a:t>
            </a:r>
            <a:r>
              <a:rPr sz="2399" spc="-40" dirty="0">
                <a:solidFill>
                  <a:srgbClr val="FF0000"/>
                </a:solidFill>
                <a:latin typeface="Calibri"/>
                <a:cs typeface="Calibri"/>
              </a:rPr>
              <a:t>of-</a:t>
            </a:r>
            <a:r>
              <a:rPr sz="2399" spc="-10" dirty="0">
                <a:solidFill>
                  <a:srgbClr val="FF0000"/>
                </a:solidFill>
                <a:latin typeface="Calibri"/>
                <a:cs typeface="Calibri"/>
              </a:rPr>
              <a:t>concept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29"/>
              </a:lnSpc>
              <a:buFont typeface="Wingdings"/>
              <a:buChar char=""/>
              <a:tabLst>
                <a:tab pos="354859" algn="l"/>
              </a:tabLst>
            </a:pPr>
            <a:r>
              <a:rPr sz="2399" spc="-10" dirty="0">
                <a:solidFill>
                  <a:srgbClr val="FF0000"/>
                </a:solidFill>
                <a:latin typeface="Calibri"/>
                <a:cs typeface="Calibri"/>
              </a:rPr>
              <a:t>Do-</a:t>
            </a:r>
            <a:r>
              <a:rPr sz="2399" spc="-50" dirty="0">
                <a:solidFill>
                  <a:srgbClr val="FF0000"/>
                </a:solidFill>
                <a:latin typeface="Calibri"/>
                <a:cs typeface="Calibri"/>
              </a:rPr>
              <a:t>It-</a:t>
            </a:r>
            <a:r>
              <a:rPr sz="2399" dirty="0">
                <a:solidFill>
                  <a:srgbClr val="FF0000"/>
                </a:solidFill>
                <a:latin typeface="Calibri"/>
                <a:cs typeface="Calibri"/>
              </a:rPr>
              <a:t>yourself</a:t>
            </a:r>
            <a:r>
              <a:rPr sz="23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(DIY)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projects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25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spc="-20" dirty="0">
                <a:solidFill>
                  <a:srgbClr val="FF0000"/>
                </a:solidFill>
                <a:latin typeface="Calibri"/>
                <a:cs typeface="Calibri"/>
              </a:rPr>
              <a:t>Pre-</a:t>
            </a:r>
            <a:r>
              <a:rPr sz="2399" spc="-10" dirty="0">
                <a:solidFill>
                  <a:srgbClr val="FF0000"/>
                </a:solidFill>
                <a:latin typeface="Calibri"/>
                <a:cs typeface="Calibri"/>
              </a:rPr>
              <a:t>production</a:t>
            </a:r>
            <a:r>
              <a:rPr sz="2399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phase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of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new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product</a:t>
            </a:r>
            <a:endParaRPr sz="2399">
              <a:latin typeface="Calibri"/>
              <a:cs typeface="Calibri"/>
            </a:endParaRPr>
          </a:p>
          <a:p>
            <a:pPr marL="926187" lvl="1" indent="-456428">
              <a:spcBef>
                <a:spcPts val="20"/>
              </a:spcBef>
              <a:buFont typeface="Wingdings"/>
              <a:buChar char=""/>
              <a:tabLst>
                <a:tab pos="926187" algn="l"/>
              </a:tabLst>
            </a:pPr>
            <a:r>
              <a:rPr sz="2399" dirty="0">
                <a:latin typeface="Calibri"/>
                <a:cs typeface="Calibri"/>
              </a:rPr>
              <a:t>Choose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b="1" spc="-10" dirty="0">
                <a:latin typeface="Calibri"/>
                <a:cs typeface="Calibri"/>
              </a:rPr>
              <a:t>hardware</a:t>
            </a:r>
            <a:r>
              <a:rPr sz="2399" b="1" spc="-6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components</a:t>
            </a:r>
            <a:endParaRPr sz="2399">
              <a:latin typeface="Calibri"/>
              <a:cs typeface="Calibri"/>
            </a:endParaRPr>
          </a:p>
          <a:p>
            <a:pPr marL="926187" lvl="1" indent="-456428">
              <a:spcBef>
                <a:spcPts val="25"/>
              </a:spcBef>
              <a:buFont typeface="Wingdings"/>
              <a:buChar char=""/>
              <a:tabLst>
                <a:tab pos="926187" algn="l"/>
              </a:tabLst>
            </a:pPr>
            <a:r>
              <a:rPr sz="2399" dirty="0">
                <a:latin typeface="Calibri"/>
                <a:cs typeface="Calibri"/>
              </a:rPr>
              <a:t>Deploy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and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b="1" dirty="0">
                <a:latin typeface="Calibri"/>
                <a:cs typeface="Calibri"/>
              </a:rPr>
              <a:t>test</a:t>
            </a:r>
            <a:r>
              <a:rPr sz="2399" b="1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the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software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8351" y="66407"/>
            <a:ext cx="7590718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[1]</a:t>
            </a:r>
            <a:r>
              <a:rPr sz="1400" spc="100" dirty="0">
                <a:latin typeface="Calibri"/>
                <a:cs typeface="Calibri"/>
              </a:rPr>
              <a:t>  </a:t>
            </a:r>
            <a:r>
              <a:rPr sz="1400" spc="-20" dirty="0">
                <a:latin typeface="Calibri"/>
                <a:cs typeface="Calibri"/>
              </a:rPr>
              <a:t>https://community.arm.com/iot/b/internet-</a:t>
            </a:r>
            <a:r>
              <a:rPr sz="1400" spc="-25" dirty="0">
                <a:latin typeface="Calibri"/>
                <a:cs typeface="Calibri"/>
              </a:rPr>
              <a:t>of-</a:t>
            </a:r>
            <a:r>
              <a:rPr sz="1400" spc="-10" dirty="0">
                <a:latin typeface="Calibri"/>
                <a:cs typeface="Calibri"/>
              </a:rPr>
              <a:t>things/posts/the-arm-</a:t>
            </a:r>
            <a:r>
              <a:rPr sz="1400" spc="-20" dirty="0">
                <a:latin typeface="Calibri"/>
                <a:cs typeface="Calibri"/>
              </a:rPr>
              <a:t>internet-</a:t>
            </a:r>
            <a:r>
              <a:rPr sz="1400" spc="-25" dirty="0">
                <a:latin typeface="Calibri"/>
                <a:cs typeface="Calibri"/>
              </a:rPr>
              <a:t>of-</a:t>
            </a:r>
            <a:r>
              <a:rPr sz="1400" spc="-10" dirty="0">
                <a:latin typeface="Calibri"/>
                <a:cs typeface="Calibri"/>
              </a:rPr>
              <a:t>things-</a:t>
            </a:r>
            <a:r>
              <a:rPr sz="1400" spc="-25" dirty="0">
                <a:latin typeface="Calibri"/>
                <a:cs typeface="Calibri"/>
              </a:rPr>
              <a:t>iot-</a:t>
            </a:r>
            <a:r>
              <a:rPr sz="1400" spc="-10" dirty="0">
                <a:latin typeface="Calibri"/>
                <a:cs typeface="Calibri"/>
              </a:rPr>
              <a:t>continuum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1887" y="2713883"/>
            <a:ext cx="4378906" cy="24807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3773" y="5796171"/>
            <a:ext cx="706571" cy="19743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[1]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224087">
              <a:lnSpc>
                <a:spcPct val="100000"/>
              </a:lnSpc>
              <a:spcBef>
                <a:spcPts val="100"/>
              </a:spcBef>
            </a:pPr>
            <a:r>
              <a:rPr dirty="0"/>
              <a:t>IoT</a:t>
            </a:r>
            <a:r>
              <a:rPr spc="-80" dirty="0"/>
              <a:t> </a:t>
            </a:r>
            <a:r>
              <a:rPr spc="-10" dirty="0"/>
              <a:t>Prototyping</a:t>
            </a:r>
            <a:r>
              <a:rPr spc="-80" dirty="0"/>
              <a:t> </a:t>
            </a:r>
            <a:r>
              <a:rPr spc="-10" dirty="0"/>
              <a:t>Boards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4345" y="2664658"/>
            <a:ext cx="7039681" cy="2521563"/>
          </a:xfrm>
          <a:prstGeom prst="rect">
            <a:avLst/>
          </a:prstGeom>
        </p:spPr>
        <p:txBody>
          <a:bodyPr vert="horz" wrap="square" lIns="0" tIns="13966" rIns="0" bIns="0" rtlCol="0">
            <a:spAutoFit/>
          </a:bodyPr>
          <a:lstStyle/>
          <a:p>
            <a:pPr marL="12696" marR="5078">
              <a:lnSpc>
                <a:spcPct val="99600"/>
              </a:lnSpc>
              <a:spcBef>
                <a:spcPts val="110"/>
              </a:spcBef>
            </a:pPr>
            <a:r>
              <a:rPr sz="2799" dirty="0">
                <a:latin typeface="Calibri"/>
                <a:cs typeface="Calibri"/>
              </a:rPr>
              <a:t>IoT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Prototyping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boards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can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be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often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be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classified </a:t>
            </a:r>
            <a:r>
              <a:rPr sz="2799" dirty="0">
                <a:latin typeface="Calibri"/>
                <a:cs typeface="Calibri"/>
              </a:rPr>
              <a:t>according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to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their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hardware/software characteristics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into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b="1" dirty="0">
                <a:latin typeface="Calibri"/>
                <a:cs typeface="Calibri"/>
              </a:rPr>
              <a:t>two</a:t>
            </a:r>
            <a:r>
              <a:rPr sz="2799" b="1" spc="-75" dirty="0">
                <a:latin typeface="Calibri"/>
                <a:cs typeface="Calibri"/>
              </a:rPr>
              <a:t> </a:t>
            </a:r>
            <a:r>
              <a:rPr sz="2799" b="1" dirty="0">
                <a:latin typeface="Calibri"/>
                <a:cs typeface="Calibri"/>
              </a:rPr>
              <a:t>main</a:t>
            </a:r>
            <a:r>
              <a:rPr sz="2799" b="1" spc="-70" dirty="0">
                <a:latin typeface="Calibri"/>
                <a:cs typeface="Calibri"/>
              </a:rPr>
              <a:t> </a:t>
            </a:r>
            <a:r>
              <a:rPr sz="2799" b="1" spc="-10" dirty="0">
                <a:latin typeface="Calibri"/>
                <a:cs typeface="Calibri"/>
              </a:rPr>
              <a:t>families</a:t>
            </a:r>
            <a:r>
              <a:rPr sz="2799" spc="-10" dirty="0">
                <a:latin typeface="Calibri"/>
                <a:cs typeface="Calibri"/>
              </a:rPr>
              <a:t>:</a:t>
            </a:r>
            <a:endParaRPr sz="2799">
              <a:latin typeface="Calibri"/>
              <a:cs typeface="Calibri"/>
            </a:endParaRPr>
          </a:p>
          <a:p>
            <a:pPr marL="469124" indent="-456428">
              <a:spcBef>
                <a:spcPts val="1440"/>
              </a:spcBef>
              <a:buClr>
                <a:srgbClr val="000000"/>
              </a:buClr>
              <a:buFont typeface="Wingdings"/>
              <a:buChar char=""/>
              <a:tabLst>
                <a:tab pos="469124" algn="l"/>
              </a:tabLst>
            </a:pPr>
            <a:r>
              <a:rPr sz="2799" spc="-30" dirty="0">
                <a:solidFill>
                  <a:srgbClr val="FF0000"/>
                </a:solidFill>
                <a:latin typeface="Calibri"/>
                <a:cs typeface="Calibri"/>
              </a:rPr>
              <a:t>Microcontroller-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based</a:t>
            </a:r>
            <a:r>
              <a:rPr sz="2799" spc="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boards</a:t>
            </a:r>
            <a:endParaRPr sz="2799">
              <a:latin typeface="Calibri"/>
              <a:cs typeface="Calibri"/>
            </a:endParaRPr>
          </a:p>
          <a:p>
            <a:pPr marL="469124" indent="-456428">
              <a:spcBef>
                <a:spcPts val="1440"/>
              </a:spcBef>
              <a:buClr>
                <a:srgbClr val="000000"/>
              </a:buClr>
              <a:buFont typeface="Wingdings"/>
              <a:buChar char=""/>
              <a:tabLst>
                <a:tab pos="469124" algn="l"/>
              </a:tabLst>
            </a:pP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Single-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board</a:t>
            </a:r>
            <a:r>
              <a:rPr sz="2799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computers</a:t>
            </a:r>
            <a:endParaRPr sz="2799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5123" y="2781015"/>
            <a:ext cx="3468683" cy="24509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53273" y="5425427"/>
            <a:ext cx="2275882" cy="269170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https://mybroadband.co.za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15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208852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Microcontroller</a:t>
            </a:r>
            <a:r>
              <a:rPr spc="-105" dirty="0"/>
              <a:t> </a:t>
            </a:r>
            <a:r>
              <a:rPr spc="-10" dirty="0"/>
              <a:t>Boards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5245" y="1896762"/>
            <a:ext cx="9563149" cy="4174673"/>
          </a:xfrm>
          <a:prstGeom prst="rect">
            <a:avLst/>
          </a:prstGeom>
        </p:spPr>
        <p:txBody>
          <a:bodyPr vert="horz" wrap="square" lIns="0" tIns="13966" rIns="0" bIns="0" rtlCol="0">
            <a:spAutoFit/>
          </a:bodyPr>
          <a:lstStyle/>
          <a:p>
            <a:pPr marL="12696" marR="60307" algn="just">
              <a:lnSpc>
                <a:spcPct val="99600"/>
              </a:lnSpc>
              <a:spcBef>
                <a:spcPts val="110"/>
              </a:spcBef>
            </a:pPr>
            <a:r>
              <a:rPr sz="2799" dirty="0">
                <a:latin typeface="Calibri"/>
                <a:cs typeface="Calibri"/>
              </a:rPr>
              <a:t>It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is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system</a:t>
            </a:r>
            <a:r>
              <a:rPr sz="2799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99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7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chip</a:t>
            </a:r>
            <a:r>
              <a:rPr sz="2799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(SoC)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that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contains</a:t>
            </a:r>
            <a:r>
              <a:rPr sz="2799" spc="52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processing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cores,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spc="-25" dirty="0">
                <a:latin typeface="Calibri"/>
                <a:cs typeface="Calibri"/>
              </a:rPr>
              <a:t>RAM </a:t>
            </a:r>
            <a:r>
              <a:rPr sz="2799" dirty="0">
                <a:latin typeface="Calibri"/>
                <a:cs typeface="Calibri"/>
              </a:rPr>
              <a:t>and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EPROM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for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the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storage</a:t>
            </a:r>
            <a:r>
              <a:rPr sz="2799" spc="-8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of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custom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programs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that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are</a:t>
            </a:r>
            <a:r>
              <a:rPr sz="2799" spc="-7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executed </a:t>
            </a:r>
            <a:r>
              <a:rPr sz="2799" dirty="0">
                <a:latin typeface="Calibri"/>
                <a:cs typeface="Calibri"/>
              </a:rPr>
              <a:t>on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the</a:t>
            </a:r>
            <a:r>
              <a:rPr sz="2799" spc="-35" dirty="0">
                <a:latin typeface="Calibri"/>
                <a:cs typeface="Calibri"/>
              </a:rPr>
              <a:t> microcontroller.</a:t>
            </a:r>
            <a:r>
              <a:rPr sz="2799" spc="-2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It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is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</a:t>
            </a:r>
            <a:r>
              <a:rPr sz="2799" spc="-3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PCB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with</a:t>
            </a:r>
            <a:r>
              <a:rPr sz="2799" spc="-2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added</a:t>
            </a:r>
            <a:r>
              <a:rPr sz="2799" spc="-2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circuitry.</a:t>
            </a:r>
            <a:endParaRPr sz="2799">
              <a:latin typeface="Calibri"/>
              <a:cs typeface="Calibri"/>
            </a:endParaRPr>
          </a:p>
          <a:p>
            <a:pPr marL="354859" indent="-342162">
              <a:spcBef>
                <a:spcPts val="2439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spc="-10" dirty="0">
                <a:latin typeface="Calibri"/>
                <a:cs typeface="Calibri"/>
              </a:rPr>
              <a:t>Available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on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the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market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since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spc="-20" dirty="0">
                <a:latin typeface="Calibri"/>
                <a:cs typeface="Calibri"/>
              </a:rPr>
              <a:t>1975</a:t>
            </a:r>
            <a:endParaRPr sz="2399">
              <a:latin typeface="Calibri"/>
              <a:cs typeface="Calibri"/>
            </a:endParaRPr>
          </a:p>
          <a:p>
            <a:pPr marL="355493" marR="5078" indent="-342797">
              <a:lnSpc>
                <a:spcPct val="100800"/>
              </a:lnSpc>
              <a:spcBef>
                <a:spcPts val="5"/>
              </a:spcBef>
              <a:buFont typeface="Wingdings"/>
              <a:buChar char=""/>
              <a:tabLst>
                <a:tab pos="355493" algn="l"/>
              </a:tabLst>
            </a:pPr>
            <a:r>
              <a:rPr sz="2399" dirty="0">
                <a:latin typeface="Calibri"/>
                <a:cs typeface="Calibri"/>
              </a:rPr>
              <a:t>Often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composed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by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single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CPU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+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RAM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memory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+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ROM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memory</a:t>
            </a:r>
            <a:r>
              <a:rPr sz="2399" spc="-4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(EPROM, </a:t>
            </a:r>
            <a:r>
              <a:rPr sz="2399" dirty="0">
                <a:latin typeface="Calibri"/>
                <a:cs typeface="Calibri"/>
              </a:rPr>
              <a:t>EEPROM,</a:t>
            </a:r>
            <a:r>
              <a:rPr sz="2399" spc="-80" dirty="0">
                <a:latin typeface="Calibri"/>
                <a:cs typeface="Calibri"/>
              </a:rPr>
              <a:t> </a:t>
            </a:r>
            <a:r>
              <a:rPr sz="2399" spc="-25" dirty="0">
                <a:latin typeface="Calibri"/>
                <a:cs typeface="Calibri"/>
              </a:rPr>
              <a:t>…)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44"/>
              </a:lnSpc>
              <a:spcBef>
                <a:spcPts val="20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Limited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processing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power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(clock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speed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&lt;100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spc="-20" dirty="0">
                <a:latin typeface="Calibri"/>
                <a:cs typeface="Calibri"/>
              </a:rPr>
              <a:t>MHz)</a:t>
            </a:r>
            <a:endParaRPr sz="2399">
              <a:latin typeface="Calibri"/>
              <a:cs typeface="Calibri"/>
            </a:endParaRPr>
          </a:p>
          <a:p>
            <a:pPr marL="354859" indent="-342162">
              <a:lnSpc>
                <a:spcPts val="2844"/>
              </a:lnSpc>
              <a:buFont typeface="Wingdings"/>
              <a:buChar char=""/>
              <a:tabLst>
                <a:tab pos="354859" algn="l"/>
              </a:tabLst>
            </a:pPr>
            <a:r>
              <a:rPr sz="2399" spc="-10" dirty="0">
                <a:latin typeface="Calibri"/>
                <a:cs typeface="Calibri"/>
              </a:rPr>
              <a:t>8-bit/16-bit/32-</a:t>
            </a:r>
            <a:r>
              <a:rPr sz="2399" dirty="0">
                <a:latin typeface="Calibri"/>
                <a:cs typeface="Calibri"/>
              </a:rPr>
              <a:t>bit</a:t>
            </a:r>
            <a:r>
              <a:rPr sz="2399" spc="1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architectures</a:t>
            </a:r>
            <a:endParaRPr sz="2399">
              <a:latin typeface="Calibri"/>
              <a:cs typeface="Calibri"/>
            </a:endParaRPr>
          </a:p>
          <a:p>
            <a:pPr marL="354859" indent="-342162">
              <a:buFont typeface="Wingdings"/>
              <a:buChar char="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Single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program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or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limited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multitasking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25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dirty="0">
                <a:latin typeface="Calibri"/>
                <a:cs typeface="Calibri"/>
              </a:rPr>
              <a:t>No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operating</a:t>
            </a:r>
            <a:r>
              <a:rPr sz="2399" spc="-3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system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16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208852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Microcontroller</a:t>
            </a:r>
            <a:r>
              <a:rPr spc="-105" dirty="0"/>
              <a:t> </a:t>
            </a:r>
            <a:r>
              <a:rPr spc="-10" dirty="0"/>
              <a:t>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8935" y="893"/>
            <a:ext cx="663720" cy="6507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93"/>
            <a:ext cx="973412" cy="9734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61612" y="1796204"/>
            <a:ext cx="5378319" cy="45200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799" dirty="0">
                <a:latin typeface="Calibri"/>
                <a:cs typeface="Calibri"/>
              </a:rPr>
              <a:t>Some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examples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(available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in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our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lab):</a:t>
            </a:r>
            <a:endParaRPr sz="2799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2768" y="2660946"/>
            <a:ext cx="2291753" cy="1526777"/>
            <a:chOff x="292845" y="2660745"/>
            <a:chExt cx="2292350" cy="15271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946" y="2735687"/>
              <a:ext cx="2182390" cy="14360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0782" y="2668682"/>
              <a:ext cx="2276475" cy="1511300"/>
            </a:xfrm>
            <a:custGeom>
              <a:avLst/>
              <a:gdLst/>
              <a:ahLst/>
              <a:cxnLst/>
              <a:rect l="l" t="t" r="r" b="b"/>
              <a:pathLst>
                <a:path w="2276475" h="1511300">
                  <a:moveTo>
                    <a:pt x="0" y="0"/>
                  </a:moveTo>
                  <a:lnTo>
                    <a:pt x="2276209" y="0"/>
                  </a:lnTo>
                  <a:lnTo>
                    <a:pt x="2276209" y="1511022"/>
                  </a:lnTo>
                  <a:lnTo>
                    <a:pt x="0" y="151102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9913" y="4422388"/>
            <a:ext cx="1596736" cy="3717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1866" y="4423316"/>
            <a:ext cx="1593435" cy="309490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1413">
              <a:spcBef>
                <a:spcPts val="254"/>
              </a:spcBef>
            </a:pPr>
            <a:r>
              <a:rPr sz="1799" dirty="0">
                <a:latin typeface="Calibri"/>
                <a:cs typeface="Calibri"/>
              </a:rPr>
              <a:t>ARDUINO</a:t>
            </a:r>
            <a:r>
              <a:rPr sz="1799" spc="-50" dirty="0">
                <a:latin typeface="Calibri"/>
                <a:cs typeface="Calibri"/>
              </a:rPr>
              <a:t> </a:t>
            </a:r>
            <a:r>
              <a:rPr sz="1799" spc="-25" dirty="0">
                <a:latin typeface="Calibri"/>
                <a:cs typeface="Calibri"/>
              </a:rPr>
              <a:t>UNO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99062" y="2627835"/>
            <a:ext cx="2047342" cy="2894846"/>
            <a:chOff x="3700026" y="2627626"/>
            <a:chExt cx="2047875" cy="28956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0026" y="2627626"/>
              <a:ext cx="2047434" cy="24932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7911" y="5151120"/>
              <a:ext cx="1667256" cy="3718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869184" y="5152348"/>
            <a:ext cx="1663902" cy="308851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1742" rIns="0" bIns="0" rtlCol="0">
            <a:spAutoFit/>
          </a:bodyPr>
          <a:lstStyle/>
          <a:p>
            <a:pPr marL="90778">
              <a:spcBef>
                <a:spcPts val="250"/>
              </a:spcBef>
            </a:pPr>
            <a:r>
              <a:rPr sz="1799" dirty="0">
                <a:latin typeface="Calibri"/>
                <a:cs typeface="Calibri"/>
              </a:rPr>
              <a:t>NUCLEO</a:t>
            </a:r>
            <a:r>
              <a:rPr sz="1799" spc="-55" dirty="0">
                <a:latin typeface="Calibri"/>
                <a:cs typeface="Calibri"/>
              </a:rPr>
              <a:t> </a:t>
            </a:r>
            <a:r>
              <a:rPr sz="1799" spc="-20" dirty="0">
                <a:latin typeface="Calibri"/>
                <a:cs typeface="Calibri"/>
              </a:rPr>
              <a:t>STM32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11247" y="4160509"/>
            <a:ext cx="2877705" cy="1840385"/>
            <a:chOff x="6012813" y="4160700"/>
            <a:chExt cx="2878455" cy="1840864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813" y="4160700"/>
              <a:ext cx="2132450" cy="18407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35111" y="5626607"/>
              <a:ext cx="755903" cy="37185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133583" y="5626274"/>
            <a:ext cx="752914" cy="310132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3011" rIns="0" bIns="0" rtlCol="0">
            <a:spAutoFit/>
          </a:bodyPr>
          <a:lstStyle/>
          <a:p>
            <a:pPr marL="91413">
              <a:spcBef>
                <a:spcPts val="260"/>
              </a:spcBef>
            </a:pPr>
            <a:r>
              <a:rPr sz="1799" spc="-10" dirty="0">
                <a:latin typeface="Calibri"/>
                <a:cs typeface="Calibri"/>
              </a:rPr>
              <a:t>ESP32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13517" y="2067835"/>
            <a:ext cx="2277787" cy="2049880"/>
            <a:chOff x="9215918" y="2067480"/>
            <a:chExt cx="2278380" cy="2050414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5918" y="2067480"/>
              <a:ext cx="2030996" cy="16829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6103" y="3742943"/>
              <a:ext cx="1517903" cy="37490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976447" y="3745775"/>
            <a:ext cx="1512176" cy="310773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3646" rIns="0" bIns="0" rtlCol="0">
            <a:spAutoFit/>
          </a:bodyPr>
          <a:lstStyle/>
          <a:p>
            <a:pPr marL="90778">
              <a:spcBef>
                <a:spcPts val="265"/>
              </a:spcBef>
            </a:pPr>
            <a:r>
              <a:rPr sz="1799" dirty="0">
                <a:latin typeface="Calibri"/>
                <a:cs typeface="Calibri"/>
              </a:rPr>
              <a:t>FISHINO</a:t>
            </a:r>
            <a:r>
              <a:rPr sz="1799" spc="-45" dirty="0">
                <a:latin typeface="Calibri"/>
                <a:cs typeface="Calibri"/>
              </a:rPr>
              <a:t> </a:t>
            </a:r>
            <a:r>
              <a:rPr sz="1799" spc="-25" dirty="0">
                <a:latin typeface="Calibri"/>
                <a:cs typeface="Calibri"/>
              </a:rPr>
              <a:t>UNO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7509" y="5090772"/>
            <a:ext cx="1606132" cy="1211264"/>
            <a:chOff x="447626" y="5091205"/>
            <a:chExt cx="1606550" cy="1211580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467" y="5387033"/>
              <a:ext cx="1498613" cy="74549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5563" y="5099142"/>
              <a:ext cx="1590675" cy="1195705"/>
            </a:xfrm>
            <a:custGeom>
              <a:avLst/>
              <a:gdLst/>
              <a:ahLst/>
              <a:cxnLst/>
              <a:rect l="l" t="t" r="r" b="b"/>
              <a:pathLst>
                <a:path w="1590675" h="1195704">
                  <a:moveTo>
                    <a:pt x="0" y="0"/>
                  </a:moveTo>
                  <a:lnTo>
                    <a:pt x="1590049" y="0"/>
                  </a:lnTo>
                  <a:lnTo>
                    <a:pt x="1590049" y="1195456"/>
                  </a:lnTo>
                  <a:lnTo>
                    <a:pt x="0" y="119545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3600" y="5860670"/>
            <a:ext cx="2151328" cy="37175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35157" y="5861689"/>
            <a:ext cx="2150185" cy="309490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1413">
              <a:spcBef>
                <a:spcPts val="254"/>
              </a:spcBef>
            </a:pPr>
            <a:r>
              <a:rPr sz="1799" dirty="0">
                <a:latin typeface="Calibri"/>
                <a:cs typeface="Calibri"/>
              </a:rPr>
              <a:t>ARDUINO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NANO</a:t>
            </a:r>
            <a:r>
              <a:rPr sz="1799" spc="-35" dirty="0">
                <a:latin typeface="Calibri"/>
                <a:cs typeface="Calibri"/>
              </a:rPr>
              <a:t> </a:t>
            </a:r>
            <a:r>
              <a:rPr sz="1799" spc="-25" dirty="0">
                <a:latin typeface="Calibri"/>
                <a:cs typeface="Calibri"/>
              </a:rPr>
              <a:t>IOT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64673" y="2237893"/>
            <a:ext cx="2952616" cy="1978780"/>
            <a:chOff x="6166279" y="2237582"/>
            <a:chExt cx="2953385" cy="1979295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6279" y="2237582"/>
              <a:ext cx="1978985" cy="19789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06512" y="3742944"/>
              <a:ext cx="1213103" cy="37185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05696" y="3743167"/>
            <a:ext cx="1208725" cy="310132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3011" rIns="0" bIns="0" rtlCol="0">
            <a:spAutoFit/>
          </a:bodyPr>
          <a:lstStyle/>
          <a:p>
            <a:pPr marL="90778">
              <a:spcBef>
                <a:spcPts val="260"/>
              </a:spcBef>
            </a:pPr>
            <a:r>
              <a:rPr sz="1799" spc="-10" dirty="0">
                <a:latin typeface="Calibri"/>
                <a:cs typeface="Calibri"/>
              </a:rPr>
              <a:t>NODEMCU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460111" y="4626576"/>
            <a:ext cx="1798823" cy="112754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62433" y="5897237"/>
            <a:ext cx="1694246" cy="37175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0163290" y="5897915"/>
            <a:ext cx="1691198" cy="309490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1413">
              <a:spcBef>
                <a:spcPts val="254"/>
              </a:spcBef>
            </a:pPr>
            <a:r>
              <a:rPr sz="1799" dirty="0">
                <a:latin typeface="Calibri"/>
                <a:cs typeface="Calibri"/>
              </a:rPr>
              <a:t>FISHINO</a:t>
            </a:r>
            <a:r>
              <a:rPr sz="1799" spc="-45" dirty="0">
                <a:latin typeface="Calibri"/>
                <a:cs typeface="Calibri"/>
              </a:rPr>
              <a:t> </a:t>
            </a:r>
            <a:r>
              <a:rPr sz="1799" spc="-20" dirty="0">
                <a:latin typeface="Calibri"/>
                <a:cs typeface="Calibri"/>
              </a:rPr>
              <a:t>SHARK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208852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Microcontroller</a:t>
            </a:r>
            <a:r>
              <a:rPr spc="-105" dirty="0"/>
              <a:t> </a:t>
            </a:r>
            <a:r>
              <a:rPr spc="-10" dirty="0"/>
              <a:t>Boards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3439" y="1753714"/>
            <a:ext cx="8922601" cy="4163880"/>
          </a:xfrm>
          <a:prstGeom prst="rect">
            <a:avLst/>
          </a:prstGeom>
        </p:spPr>
        <p:txBody>
          <a:bodyPr vert="horz" wrap="square" lIns="0" tIns="167596" rIns="0" bIns="0" rtlCol="0">
            <a:spAutoFit/>
          </a:bodyPr>
          <a:lstStyle/>
          <a:p>
            <a:pPr marL="12696">
              <a:spcBef>
                <a:spcPts val="1320"/>
              </a:spcBef>
            </a:pP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IoT</a:t>
            </a:r>
            <a:r>
              <a:rPr sz="2799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Programming</a:t>
            </a:r>
            <a:r>
              <a:rPr sz="2799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Languages</a:t>
            </a:r>
            <a:r>
              <a:rPr sz="2799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for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spc="-30" dirty="0">
                <a:latin typeface="Calibri"/>
                <a:cs typeface="Calibri"/>
              </a:rPr>
              <a:t>microcontroller-</a:t>
            </a:r>
            <a:r>
              <a:rPr sz="2799" dirty="0">
                <a:latin typeface="Calibri"/>
                <a:cs typeface="Calibri"/>
              </a:rPr>
              <a:t>based</a:t>
            </a:r>
            <a:r>
              <a:rPr sz="2799" spc="-4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boards</a:t>
            </a:r>
            <a:endParaRPr sz="2799">
              <a:latin typeface="Calibri"/>
              <a:cs typeface="Calibri"/>
            </a:endParaRPr>
          </a:p>
          <a:p>
            <a:pPr marL="354859" indent="-342162">
              <a:spcBef>
                <a:spcPts val="1050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b="1" dirty="0">
                <a:latin typeface="Calibri"/>
                <a:cs typeface="Calibri"/>
              </a:rPr>
              <a:t>C/C++</a:t>
            </a:r>
            <a:r>
              <a:rPr sz="2399" b="1" spc="-5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and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variants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[C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tutorial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from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W3C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community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LINK</a:t>
            </a:r>
            <a:r>
              <a:rPr sz="2399" spc="-10" dirty="0">
                <a:latin typeface="Calibri"/>
                <a:cs typeface="Calibri"/>
              </a:rPr>
              <a:t>]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815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b="1" spc="-10" dirty="0">
                <a:latin typeface="Calibri"/>
                <a:cs typeface="Calibri"/>
              </a:rPr>
              <a:t>LUA</a:t>
            </a:r>
            <a:r>
              <a:rPr sz="2399" b="1" spc="-90" dirty="0">
                <a:latin typeface="Calibri"/>
                <a:cs typeface="Calibri"/>
              </a:rPr>
              <a:t> </a:t>
            </a:r>
            <a:r>
              <a:rPr sz="2399" spc="-20" dirty="0">
                <a:latin typeface="Calibri"/>
                <a:cs typeface="Calibri"/>
              </a:rPr>
              <a:t>[Tutorial:</a:t>
            </a:r>
            <a:r>
              <a:rPr sz="2399" spc="-80" dirty="0">
                <a:latin typeface="Calibri"/>
                <a:cs typeface="Calibri"/>
              </a:rPr>
              <a:t> </a:t>
            </a:r>
            <a:r>
              <a:rPr sz="2399" u="heavy" spc="-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LINK</a:t>
            </a:r>
            <a:r>
              <a:rPr sz="2399" spc="-20" dirty="0">
                <a:latin typeface="Calibri"/>
                <a:cs typeface="Calibri"/>
              </a:rPr>
              <a:t>]</a:t>
            </a:r>
            <a:endParaRPr sz="2399">
              <a:latin typeface="Calibri"/>
              <a:cs typeface="Calibri"/>
            </a:endParaRPr>
          </a:p>
          <a:p>
            <a:pPr marL="353589" marR="2401484" indent="-341528">
              <a:lnSpc>
                <a:spcPct val="100800"/>
              </a:lnSpc>
              <a:spcBef>
                <a:spcPts val="795"/>
              </a:spcBef>
              <a:buFont typeface="Wingdings"/>
              <a:buChar char=""/>
              <a:tabLst>
                <a:tab pos="353589" algn="l"/>
              </a:tabLst>
            </a:pPr>
            <a:r>
              <a:rPr sz="2399" b="1" dirty="0">
                <a:latin typeface="Calibri"/>
                <a:cs typeface="Calibri"/>
              </a:rPr>
              <a:t>Wiring</a:t>
            </a:r>
            <a:r>
              <a:rPr sz="2399" b="1" spc="-4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(Arduino,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actually</a:t>
            </a:r>
            <a:r>
              <a:rPr sz="2399" spc="-5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a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dialect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of</a:t>
            </a:r>
            <a:r>
              <a:rPr sz="2399" spc="-3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C/C++) </a:t>
            </a:r>
            <a:r>
              <a:rPr sz="2399" spc="-20" dirty="0">
                <a:latin typeface="Calibri"/>
                <a:cs typeface="Calibri"/>
              </a:rPr>
              <a:t>Tutorial: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Sistemi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Embedded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spc="-30" dirty="0">
                <a:latin typeface="Calibri"/>
                <a:cs typeface="Calibri"/>
              </a:rPr>
              <a:t>Teoria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e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Pratica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[</a:t>
            </a:r>
            <a:r>
              <a:rPr sz="2399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LINK</a:t>
            </a:r>
            <a:r>
              <a:rPr sz="2399" spc="-10" dirty="0">
                <a:latin typeface="Calibri"/>
                <a:cs typeface="Calibri"/>
              </a:rPr>
              <a:t>]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815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b="1" spc="-10" dirty="0">
                <a:latin typeface="Calibri"/>
                <a:cs typeface="Calibri"/>
              </a:rPr>
              <a:t>Micropython</a:t>
            </a:r>
            <a:endParaRPr sz="2399">
              <a:latin typeface="Calibri"/>
              <a:cs typeface="Calibri"/>
            </a:endParaRPr>
          </a:p>
          <a:p>
            <a:pPr marL="353589">
              <a:spcBef>
                <a:spcPts val="25"/>
              </a:spcBef>
            </a:pPr>
            <a:r>
              <a:rPr sz="2399" spc="-20" dirty="0">
                <a:latin typeface="Calibri"/>
                <a:cs typeface="Calibri"/>
              </a:rPr>
              <a:t>Tutorial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for</a:t>
            </a:r>
            <a:r>
              <a:rPr sz="2399" spc="-60" dirty="0">
                <a:latin typeface="Calibri"/>
                <a:cs typeface="Calibri"/>
              </a:rPr>
              <a:t> </a:t>
            </a:r>
            <a:r>
              <a:rPr sz="2399" spc="-20" dirty="0">
                <a:latin typeface="Calibri"/>
                <a:cs typeface="Calibri"/>
              </a:rPr>
              <a:t>different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IoT</a:t>
            </a:r>
            <a:r>
              <a:rPr sz="2399" spc="-5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boards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spc="-10" dirty="0">
                <a:latin typeface="Calibri"/>
                <a:cs typeface="Calibri"/>
              </a:rPr>
              <a:t>[</a:t>
            </a:r>
            <a:r>
              <a:rPr sz="2399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LINK</a:t>
            </a:r>
            <a:r>
              <a:rPr sz="2399" spc="-10" dirty="0">
                <a:latin typeface="Calibri"/>
                <a:cs typeface="Calibri"/>
              </a:rPr>
              <a:t>]</a:t>
            </a:r>
            <a:endParaRPr sz="2399">
              <a:latin typeface="Calibri"/>
              <a:cs typeface="Calibri"/>
            </a:endParaRPr>
          </a:p>
          <a:p>
            <a:pPr marL="354859" indent="-342162">
              <a:spcBef>
                <a:spcPts val="910"/>
              </a:spcBef>
              <a:buFont typeface="Wingdings"/>
              <a:buChar char=""/>
              <a:tabLst>
                <a:tab pos="354859" algn="l"/>
              </a:tabLst>
            </a:pPr>
            <a:r>
              <a:rPr sz="2399" b="1" spc="-10" dirty="0">
                <a:latin typeface="Calibri"/>
                <a:cs typeface="Calibri"/>
              </a:rPr>
              <a:t>Javascript</a:t>
            </a:r>
            <a:r>
              <a:rPr sz="2399" b="1" spc="-75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libraries</a:t>
            </a:r>
            <a:r>
              <a:rPr sz="2399" spc="-80" dirty="0">
                <a:latin typeface="Calibri"/>
                <a:cs typeface="Calibri"/>
              </a:rPr>
              <a:t> </a:t>
            </a:r>
            <a:r>
              <a:rPr sz="2399" dirty="0">
                <a:latin typeface="Calibri"/>
                <a:cs typeface="Calibri"/>
              </a:rPr>
              <a:t>[e.g.</a:t>
            </a:r>
            <a:r>
              <a:rPr sz="2399" spc="-90" dirty="0">
                <a:latin typeface="Calibri"/>
                <a:cs typeface="Calibri"/>
              </a:rPr>
              <a:t> </a:t>
            </a:r>
            <a:r>
              <a:rPr sz="2399" u="heavy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CYLON.JS</a:t>
            </a:r>
            <a:r>
              <a:rPr sz="2399" dirty="0">
                <a:latin typeface="Calibri"/>
                <a:cs typeface="Calibri"/>
              </a:rPr>
              <a:t>,</a:t>
            </a:r>
            <a:r>
              <a:rPr sz="2399" spc="-75" dirty="0">
                <a:latin typeface="Calibri"/>
                <a:cs typeface="Calibri"/>
              </a:rPr>
              <a:t> </a:t>
            </a:r>
            <a:r>
              <a:rPr sz="2399" u="heavy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JOHNNY</a:t>
            </a:r>
            <a:r>
              <a:rPr sz="2399" u="heavy" spc="-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 </a:t>
            </a:r>
            <a:r>
              <a:rPr sz="2399" u="heavy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</a:rPr>
              <a:t>FIVE</a:t>
            </a:r>
            <a:r>
              <a:rPr sz="2399" spc="-10" dirty="0">
                <a:latin typeface="Calibri"/>
                <a:cs typeface="Calibri"/>
              </a:rPr>
              <a:t>]</a:t>
            </a:r>
            <a:endParaRPr sz="2399">
              <a:latin typeface="Calibri"/>
              <a:cs typeface="Calibri"/>
            </a:endParaRPr>
          </a:p>
          <a:p>
            <a:pPr marL="469124" indent="-456428">
              <a:spcBef>
                <a:spcPts val="30"/>
              </a:spcBef>
              <a:buFont typeface="Wingdings"/>
              <a:buChar char=""/>
              <a:tabLst>
                <a:tab pos="469124" algn="l"/>
              </a:tabLst>
            </a:pPr>
            <a:r>
              <a:rPr sz="2799" spc="-25" dirty="0">
                <a:latin typeface="Calibri"/>
                <a:cs typeface="Calibri"/>
              </a:rPr>
              <a:t>….</a:t>
            </a:r>
            <a:endParaRPr sz="2799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dirty="0"/>
              <a:t>Single</a:t>
            </a:r>
            <a:r>
              <a:rPr spc="-90" dirty="0"/>
              <a:t> </a:t>
            </a:r>
            <a:r>
              <a:rPr dirty="0"/>
              <a:t>board</a:t>
            </a:r>
            <a:r>
              <a:rPr spc="-80" dirty="0"/>
              <a:t> </a:t>
            </a:r>
            <a:r>
              <a:rPr spc="-10" dirty="0"/>
              <a:t>Computers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7610" y="2111083"/>
            <a:ext cx="8306811" cy="3612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469759" marR="147276" indent="-457063">
              <a:spcBef>
                <a:spcPts val="100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It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complete</a:t>
            </a:r>
            <a:r>
              <a:rPr sz="31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sz="3199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on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single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circuit </a:t>
            </a:r>
            <a:r>
              <a:rPr sz="3199" dirty="0">
                <a:latin typeface="Calibri"/>
                <a:cs typeface="Calibri"/>
              </a:rPr>
              <a:t>board,</a:t>
            </a:r>
            <a:r>
              <a:rPr sz="3199" spc="-9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including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microprocessor(s),</a:t>
            </a:r>
            <a:r>
              <a:rPr sz="3199" spc="-9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memory, input/output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(I/O)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and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other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features</a:t>
            </a:r>
            <a:r>
              <a:rPr sz="3199" spc="-8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required </a:t>
            </a:r>
            <a:r>
              <a:rPr sz="3199" dirty="0">
                <a:latin typeface="Calibri"/>
                <a:cs typeface="Calibri"/>
              </a:rPr>
              <a:t>by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5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functional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computer.</a:t>
            </a:r>
            <a:endParaRPr sz="3199">
              <a:latin typeface="Calibri"/>
              <a:cs typeface="Calibri"/>
            </a:endParaRPr>
          </a:p>
          <a:p>
            <a:pPr marL="469759" marR="5078" indent="-457063">
              <a:lnSpc>
                <a:spcPct val="99100"/>
              </a:lnSpc>
              <a:spcBef>
                <a:spcPts val="1475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SBC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computers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typically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provide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35" dirty="0">
                <a:latin typeface="Calibri"/>
                <a:cs typeface="Calibri"/>
              </a:rPr>
              <a:t>fan-</a:t>
            </a:r>
            <a:r>
              <a:rPr sz="3199" dirty="0">
                <a:latin typeface="Calibri"/>
                <a:cs typeface="Calibri"/>
              </a:rPr>
              <a:t>less,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20" dirty="0">
                <a:latin typeface="Calibri"/>
                <a:cs typeface="Calibri"/>
              </a:rPr>
              <a:t>low- </a:t>
            </a:r>
            <a:r>
              <a:rPr sz="3199" dirty="0">
                <a:latin typeface="Calibri"/>
                <a:cs typeface="Calibri"/>
              </a:rPr>
              <a:t>power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computing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solution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and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low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profile architecture.</a:t>
            </a:r>
            <a:endParaRPr sz="3199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5260" y="3346948"/>
            <a:ext cx="2948546" cy="19767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90636" y="5534111"/>
            <a:ext cx="2565367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latin typeface="Calibri"/>
                <a:cs typeface="Calibri"/>
              </a:rPr>
              <a:t>https://mybroadband.co.za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19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Things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1958" y="1903872"/>
            <a:ext cx="10775048" cy="4104841"/>
          </a:xfrm>
          <a:prstGeom prst="rect">
            <a:avLst/>
          </a:prstGeom>
        </p:spPr>
        <p:txBody>
          <a:bodyPr vert="horz" wrap="square" lIns="0" tIns="186007" rIns="0" bIns="0" rtlCol="0">
            <a:spAutoFit/>
          </a:bodyPr>
          <a:lstStyle/>
          <a:p>
            <a:pPr marL="469124" indent="-456428">
              <a:spcBef>
                <a:spcPts val="1465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latin typeface="Calibri"/>
                <a:cs typeface="Calibri"/>
              </a:rPr>
              <a:t>IoT</a:t>
            </a:r>
            <a:r>
              <a:rPr sz="3199" spc="-4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world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made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by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smart</a:t>
            </a:r>
            <a:r>
              <a:rPr sz="3199" b="1" spc="-40" dirty="0">
                <a:latin typeface="Calibri"/>
                <a:cs typeface="Calibri"/>
              </a:rPr>
              <a:t> </a:t>
            </a:r>
            <a:r>
              <a:rPr sz="3199" b="1" spc="-10" dirty="0">
                <a:latin typeface="Calibri"/>
                <a:cs typeface="Calibri"/>
              </a:rPr>
              <a:t>things</a:t>
            </a:r>
            <a:endParaRPr sz="3199">
              <a:latin typeface="Calibri"/>
              <a:cs typeface="Calibri"/>
            </a:endParaRPr>
          </a:p>
          <a:p>
            <a:pPr marL="469124" marR="5078" indent="-457063">
              <a:lnSpc>
                <a:spcPct val="101200"/>
              </a:lnSpc>
              <a:spcBef>
                <a:spcPts val="1325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latin typeface="Calibri"/>
                <a:cs typeface="Calibri"/>
              </a:rPr>
              <a:t>A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smart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thing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physical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object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digitally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augmented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with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one </a:t>
            </a:r>
            <a:r>
              <a:rPr sz="3199" dirty="0">
                <a:latin typeface="Calibri"/>
                <a:cs typeface="Calibri"/>
              </a:rPr>
              <a:t>or</a:t>
            </a:r>
            <a:r>
              <a:rPr sz="3199" spc="-3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more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of</a:t>
            </a:r>
            <a:r>
              <a:rPr sz="3199" spc="-3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the</a:t>
            </a:r>
            <a:r>
              <a:rPr sz="3199" spc="-3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following:</a:t>
            </a:r>
            <a:endParaRPr sz="3199">
              <a:latin typeface="Calibri"/>
              <a:cs typeface="Calibri"/>
            </a:endParaRPr>
          </a:p>
          <a:p>
            <a:pPr marL="900795" lvl="1" indent="-457063">
              <a:spcBef>
                <a:spcPts val="1070"/>
              </a:spcBef>
              <a:buFont typeface="Wingdings"/>
              <a:buChar char=""/>
              <a:tabLst>
                <a:tab pos="900795" algn="l"/>
              </a:tabLst>
            </a:pPr>
            <a:r>
              <a:rPr sz="2799" dirty="0">
                <a:latin typeface="Calibri"/>
                <a:cs typeface="Calibri"/>
              </a:rPr>
              <a:t>(smart)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dirty="0">
                <a:solidFill>
                  <a:srgbClr val="FF0000"/>
                </a:solidFill>
                <a:latin typeface="Calibri"/>
                <a:cs typeface="Calibri"/>
              </a:rPr>
              <a:t>Sensors</a:t>
            </a:r>
            <a:r>
              <a:rPr sz="2799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20" dirty="0">
                <a:latin typeface="Calibri"/>
                <a:cs typeface="Calibri"/>
              </a:rPr>
              <a:t>(temperature,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light,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motion,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and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so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spc="-25" dirty="0">
                <a:latin typeface="Calibri"/>
                <a:cs typeface="Calibri"/>
              </a:rPr>
              <a:t>on)</a:t>
            </a:r>
            <a:endParaRPr sz="2799">
              <a:latin typeface="Calibri"/>
              <a:cs typeface="Calibri"/>
            </a:endParaRPr>
          </a:p>
          <a:p>
            <a:pPr marL="900795" lvl="1" indent="-457063">
              <a:spcBef>
                <a:spcPts val="1130"/>
              </a:spcBef>
              <a:buFont typeface="Wingdings"/>
              <a:buChar char=""/>
              <a:tabLst>
                <a:tab pos="900795" algn="l"/>
              </a:tabLst>
            </a:pPr>
            <a:r>
              <a:rPr sz="2799" dirty="0">
                <a:latin typeface="Calibri"/>
                <a:cs typeface="Calibri"/>
              </a:rPr>
              <a:t>(smart)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Actuators</a:t>
            </a:r>
            <a:r>
              <a:rPr sz="27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(displays,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sound,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motors,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and</a:t>
            </a:r>
            <a:r>
              <a:rPr sz="2799" spc="-6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so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spc="-25" dirty="0">
                <a:latin typeface="Calibri"/>
                <a:cs typeface="Calibri"/>
              </a:rPr>
              <a:t>on)</a:t>
            </a:r>
            <a:endParaRPr sz="2799">
              <a:latin typeface="Calibri"/>
              <a:cs typeface="Calibri"/>
            </a:endParaRPr>
          </a:p>
          <a:p>
            <a:pPr marL="900795" lvl="1" indent="-457063">
              <a:spcBef>
                <a:spcPts val="1150"/>
              </a:spcBef>
              <a:buClr>
                <a:srgbClr val="000000"/>
              </a:buClr>
              <a:buFont typeface="Wingdings"/>
              <a:buChar char=""/>
              <a:tabLst>
                <a:tab pos="900795" algn="l"/>
              </a:tabLst>
            </a:pP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Computation</a:t>
            </a:r>
            <a:r>
              <a:rPr sz="27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(can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run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programs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and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logic)</a:t>
            </a:r>
            <a:endParaRPr sz="2799">
              <a:latin typeface="Calibri"/>
              <a:cs typeface="Calibri"/>
            </a:endParaRPr>
          </a:p>
          <a:p>
            <a:pPr marL="900795" lvl="1" indent="-457063">
              <a:spcBef>
                <a:spcPts val="1030"/>
              </a:spcBef>
              <a:buClr>
                <a:srgbClr val="000000"/>
              </a:buClr>
              <a:buFont typeface="Wingdings"/>
              <a:buChar char=""/>
              <a:tabLst>
                <a:tab pos="900795" algn="l"/>
              </a:tabLst>
            </a:pPr>
            <a:r>
              <a:rPr sz="2799" spc="-10" dirty="0">
                <a:solidFill>
                  <a:srgbClr val="FF0000"/>
                </a:solidFill>
                <a:latin typeface="Calibri"/>
                <a:cs typeface="Calibri"/>
              </a:rPr>
              <a:t>Communication</a:t>
            </a:r>
            <a:r>
              <a:rPr sz="2799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interfaces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(wired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or</a:t>
            </a:r>
            <a:r>
              <a:rPr sz="2799" spc="-55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wireless)</a:t>
            </a:r>
            <a:endParaRPr sz="2799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dirty="0"/>
              <a:t>Single</a:t>
            </a:r>
            <a:r>
              <a:rPr spc="-90" dirty="0"/>
              <a:t> </a:t>
            </a:r>
            <a:r>
              <a:rPr dirty="0"/>
              <a:t>board</a:t>
            </a:r>
            <a:r>
              <a:rPr spc="-80" dirty="0"/>
              <a:t> </a:t>
            </a:r>
            <a:r>
              <a:rPr spc="-10" dirty="0"/>
              <a:t>Computers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1612" y="1866290"/>
            <a:ext cx="5378319" cy="45200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799" dirty="0">
                <a:latin typeface="Calibri"/>
                <a:cs typeface="Calibri"/>
              </a:rPr>
              <a:t>Some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examples</a:t>
            </a:r>
            <a:r>
              <a:rPr sz="2799" spc="-5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(available</a:t>
            </a:r>
            <a:r>
              <a:rPr sz="2799" spc="-7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in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dirty="0">
                <a:latin typeface="Calibri"/>
                <a:cs typeface="Calibri"/>
              </a:rPr>
              <a:t>our</a:t>
            </a:r>
            <a:r>
              <a:rPr sz="2799" spc="-60" dirty="0">
                <a:latin typeface="Calibri"/>
                <a:cs typeface="Calibri"/>
              </a:rPr>
              <a:t> </a:t>
            </a:r>
            <a:r>
              <a:rPr sz="2799" spc="-10" dirty="0">
                <a:latin typeface="Calibri"/>
                <a:cs typeface="Calibri"/>
              </a:rPr>
              <a:t>lab):</a:t>
            </a:r>
            <a:endParaRPr sz="2799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3077" y="2263465"/>
            <a:ext cx="2999594" cy="16752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43085" y="2624386"/>
            <a:ext cx="4007710" cy="3510001"/>
            <a:chOff x="1243409" y="2624176"/>
            <a:chExt cx="4008754" cy="35109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409" y="2624176"/>
              <a:ext cx="2031949" cy="13083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229" y="3829391"/>
              <a:ext cx="2305324" cy="23053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4447" y="5306567"/>
              <a:ext cx="1667255" cy="37490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6776" y="3057241"/>
            <a:ext cx="2041628" cy="37175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07681" y="3059763"/>
            <a:ext cx="2039724" cy="310773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3646" rIns="0" bIns="0" rtlCol="0">
            <a:spAutoFit/>
          </a:bodyPr>
          <a:lstStyle/>
          <a:p>
            <a:pPr marL="90778">
              <a:spcBef>
                <a:spcPts val="265"/>
              </a:spcBef>
            </a:pPr>
            <a:r>
              <a:rPr sz="1799" dirty="0">
                <a:latin typeface="Calibri"/>
                <a:cs typeface="Calibri"/>
              </a:rPr>
              <a:t>RASPBERRY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PI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b="1" spc="-20" dirty="0">
                <a:latin typeface="Calibri"/>
                <a:cs typeface="Calibri"/>
              </a:rPr>
              <a:t>ZERO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5792" y="5308784"/>
            <a:ext cx="1662631" cy="310773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3646" rIns="0" bIns="0" rtlCol="0">
            <a:spAutoFit/>
          </a:bodyPr>
          <a:lstStyle/>
          <a:p>
            <a:pPr marL="90778">
              <a:spcBef>
                <a:spcPts val="265"/>
              </a:spcBef>
            </a:pPr>
            <a:r>
              <a:rPr sz="1799" dirty="0">
                <a:latin typeface="Calibri"/>
                <a:cs typeface="Calibri"/>
              </a:rPr>
              <a:t>RASPBERRY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PI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b="1" spc="-50" dirty="0">
                <a:latin typeface="Calibri"/>
                <a:cs typeface="Calibri"/>
              </a:rPr>
              <a:t>3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56337" y="3404622"/>
            <a:ext cx="856264" cy="37175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156474" y="3405608"/>
            <a:ext cx="856392" cy="309490"/>
          </a:xfrm>
          <a:prstGeom prst="rect">
            <a:avLst/>
          </a:prstGeom>
          <a:ln w="12700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1413">
              <a:spcBef>
                <a:spcPts val="254"/>
              </a:spcBef>
            </a:pPr>
            <a:r>
              <a:rPr sz="1799" spc="-10" dirty="0">
                <a:latin typeface="Calibri"/>
                <a:cs typeface="Calibri"/>
              </a:rPr>
              <a:t>PINE64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31637" y="4470112"/>
            <a:ext cx="2691034" cy="16146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8826" y="5339597"/>
            <a:ext cx="1450470" cy="37175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061617" y="5340009"/>
            <a:ext cx="1445518" cy="3101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011" rIns="0" bIns="0" rtlCol="0">
            <a:spAutoFit/>
          </a:bodyPr>
          <a:lstStyle/>
          <a:p>
            <a:pPr marL="91413">
              <a:spcBef>
                <a:spcPts val="260"/>
              </a:spcBef>
            </a:pPr>
            <a:r>
              <a:rPr sz="1799" spc="-10" dirty="0">
                <a:latin typeface="Calibri"/>
                <a:cs typeface="Calibri"/>
              </a:rPr>
              <a:t>BEAGLEBONE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868" y="2484366"/>
            <a:ext cx="10692647" cy="23615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790" y="2672785"/>
            <a:ext cx="9789785" cy="1661997"/>
          </a:xfrm>
          <a:prstGeom prst="rect">
            <a:avLst/>
          </a:prstGeom>
        </p:spPr>
        <p:txBody>
          <a:bodyPr vert="horz" wrap="square" lIns="0" tIns="33646" rIns="0" bIns="0" rtlCol="0" anchor="b">
            <a:spAutoFit/>
          </a:bodyPr>
          <a:lstStyle/>
          <a:p>
            <a:pPr marL="1536874" marR="5078" indent="-1524812">
              <a:lnSpc>
                <a:spcPts val="6407"/>
              </a:lnSpc>
              <a:spcBef>
                <a:spcPts val="265"/>
              </a:spcBef>
            </a:pPr>
            <a:r>
              <a:rPr sz="5398" dirty="0">
                <a:solidFill>
                  <a:srgbClr val="FFFFFF"/>
                </a:solidFill>
              </a:rPr>
              <a:t>EXAMPLE</a:t>
            </a:r>
            <a:r>
              <a:rPr sz="5398" spc="-95" dirty="0">
                <a:solidFill>
                  <a:srgbClr val="FFFFFF"/>
                </a:solidFill>
              </a:rPr>
              <a:t> </a:t>
            </a:r>
            <a:r>
              <a:rPr sz="5398" dirty="0">
                <a:solidFill>
                  <a:srgbClr val="FFFFFF"/>
                </a:solidFill>
              </a:rPr>
              <a:t>OF</a:t>
            </a:r>
            <a:r>
              <a:rPr sz="5398" spc="-90" dirty="0">
                <a:solidFill>
                  <a:srgbClr val="FFFFFF"/>
                </a:solidFill>
              </a:rPr>
              <a:t> </a:t>
            </a:r>
            <a:r>
              <a:rPr sz="5398" spc="-30" dirty="0">
                <a:solidFill>
                  <a:srgbClr val="FFFFFF"/>
                </a:solidFill>
              </a:rPr>
              <a:t>MICRO-</a:t>
            </a:r>
            <a:r>
              <a:rPr sz="5398" spc="-10" dirty="0">
                <a:solidFill>
                  <a:srgbClr val="FFFFFF"/>
                </a:solidFill>
              </a:rPr>
              <a:t>CONTROLLER </a:t>
            </a:r>
            <a:r>
              <a:rPr sz="5398" dirty="0">
                <a:solidFill>
                  <a:srgbClr val="FFFFFF"/>
                </a:solidFill>
              </a:rPr>
              <a:t>BOARD:</a:t>
            </a:r>
            <a:r>
              <a:rPr sz="5398" spc="-110" dirty="0">
                <a:solidFill>
                  <a:srgbClr val="FFFFFF"/>
                </a:solidFill>
              </a:rPr>
              <a:t> </a:t>
            </a:r>
            <a:r>
              <a:rPr sz="5398" dirty="0">
                <a:solidFill>
                  <a:srgbClr val="FFFF00"/>
                </a:solidFill>
              </a:rPr>
              <a:t>ARDUINO</a:t>
            </a:r>
            <a:r>
              <a:rPr sz="5398" spc="-114" dirty="0">
                <a:solidFill>
                  <a:srgbClr val="FFFF00"/>
                </a:solidFill>
              </a:rPr>
              <a:t> </a:t>
            </a:r>
            <a:r>
              <a:rPr sz="5398" spc="-25" dirty="0">
                <a:solidFill>
                  <a:srgbClr val="FFFF00"/>
                </a:solidFill>
              </a:rPr>
              <a:t>UNO</a:t>
            </a:r>
            <a:endParaRPr sz="5398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977" y="2016620"/>
            <a:ext cx="8958786" cy="3788692"/>
          </a:xfrm>
          <a:prstGeom prst="rect">
            <a:avLst/>
          </a:prstGeom>
        </p:spPr>
        <p:txBody>
          <a:bodyPr vert="horz" wrap="square" lIns="0" tIns="33646" rIns="0" bIns="0" rtlCol="0">
            <a:spAutoFit/>
          </a:bodyPr>
          <a:lstStyle/>
          <a:p>
            <a:pPr marL="469759" marR="5078" indent="-457063">
              <a:lnSpc>
                <a:spcPts val="3789"/>
              </a:lnSpc>
              <a:spcBef>
                <a:spcPts val="265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Project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started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2003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as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program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for</a:t>
            </a:r>
            <a:r>
              <a:rPr sz="3199" spc="-8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students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at </a:t>
            </a:r>
            <a:r>
              <a:rPr sz="3199" dirty="0">
                <a:latin typeface="Calibri"/>
                <a:cs typeface="Calibri"/>
              </a:rPr>
              <a:t>the</a:t>
            </a:r>
            <a:r>
              <a:rPr sz="3199" spc="-90" dirty="0">
                <a:latin typeface="Calibri"/>
                <a:cs typeface="Calibri"/>
              </a:rPr>
              <a:t> </a:t>
            </a:r>
            <a:r>
              <a:rPr sz="3199" b="1" spc="-10" dirty="0">
                <a:latin typeface="Calibri"/>
                <a:cs typeface="Calibri"/>
              </a:rPr>
              <a:t>Interaction</a:t>
            </a:r>
            <a:r>
              <a:rPr sz="3199" b="1" spc="-95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Design</a:t>
            </a:r>
            <a:r>
              <a:rPr sz="3199" b="1" spc="-95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Institute</a:t>
            </a:r>
            <a:r>
              <a:rPr sz="3199" b="1" spc="-9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(Ivrea,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Italy).</a:t>
            </a:r>
            <a:endParaRPr sz="3199">
              <a:latin typeface="Calibri"/>
              <a:cs typeface="Calibri"/>
            </a:endParaRPr>
          </a:p>
          <a:p>
            <a:pPr marL="469759" marR="285664" indent="-457063">
              <a:lnSpc>
                <a:spcPts val="3789"/>
              </a:lnSpc>
              <a:spcBef>
                <a:spcPts val="2334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IDEA: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Create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simple,</a:t>
            </a:r>
            <a:r>
              <a:rPr sz="3199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low</a:t>
            </a:r>
            <a:r>
              <a:rPr sz="3199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cost</a:t>
            </a:r>
            <a:r>
              <a:rPr sz="3199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Calibri"/>
                <a:cs typeface="Calibri"/>
              </a:rPr>
              <a:t>instruments</a:t>
            </a:r>
            <a:r>
              <a:rPr sz="3199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also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for </a:t>
            </a:r>
            <a:r>
              <a:rPr sz="3199" spc="-20" dirty="0">
                <a:latin typeface="Calibri"/>
                <a:cs typeface="Calibri"/>
              </a:rPr>
              <a:t>non-</a:t>
            </a:r>
            <a:r>
              <a:rPr sz="3199" dirty="0">
                <a:latin typeface="Calibri"/>
                <a:cs typeface="Calibri"/>
              </a:rPr>
              <a:t>engineers,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aimed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to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work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on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digital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projects.</a:t>
            </a:r>
            <a:endParaRPr sz="3199">
              <a:latin typeface="Calibri"/>
              <a:cs typeface="Calibri"/>
            </a:endParaRPr>
          </a:p>
          <a:p>
            <a:pPr marL="469124" indent="-456428">
              <a:spcBef>
                <a:spcPts val="2139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latin typeface="Calibri"/>
                <a:cs typeface="Calibri"/>
              </a:rPr>
              <a:t>Around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700.000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units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shipped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(in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2013).</a:t>
            </a:r>
            <a:endParaRPr sz="3199">
              <a:latin typeface="Calibri"/>
              <a:cs typeface="Calibri"/>
            </a:endParaRPr>
          </a:p>
          <a:p>
            <a:pPr marL="469124" indent="-456428">
              <a:spcBef>
                <a:spcPts val="2159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spc="-10" dirty="0">
                <a:latin typeface="Calibri"/>
                <a:cs typeface="Calibri"/>
              </a:rPr>
              <a:t>Partnership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with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ARM</a:t>
            </a:r>
            <a:r>
              <a:rPr sz="3199" b="1" spc="-70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Holdings</a:t>
            </a:r>
            <a:r>
              <a:rPr sz="3199" b="1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(2017).</a:t>
            </a:r>
            <a:endParaRPr sz="3199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84167" y="2737897"/>
            <a:ext cx="2600918" cy="1921010"/>
            <a:chOff x="9286586" y="2737717"/>
            <a:chExt cx="2601595" cy="19215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425" y="2828230"/>
              <a:ext cx="2481070" cy="18146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94524" y="2745654"/>
              <a:ext cx="2585720" cy="1905635"/>
            </a:xfrm>
            <a:custGeom>
              <a:avLst/>
              <a:gdLst/>
              <a:ahLst/>
              <a:cxnLst/>
              <a:rect l="l" t="t" r="r" b="b"/>
              <a:pathLst>
                <a:path w="2585720" h="1905635">
                  <a:moveTo>
                    <a:pt x="0" y="0"/>
                  </a:moveTo>
                  <a:lnTo>
                    <a:pt x="2585555" y="0"/>
                  </a:lnTo>
                  <a:lnTo>
                    <a:pt x="2585555" y="1905155"/>
                  </a:lnTo>
                  <a:lnTo>
                    <a:pt x="0" y="190515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2819" y="4748441"/>
            <a:ext cx="2410340" cy="6368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97940" y="4835286"/>
            <a:ext cx="1802930" cy="330114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999" spc="-10" dirty="0">
                <a:solidFill>
                  <a:srgbClr val="FFFFFF"/>
                </a:solidFill>
                <a:latin typeface="Arial MT"/>
                <a:cs typeface="Arial MT"/>
                <a:hlinkClick r:id="rId4"/>
              </a:rPr>
              <a:t>www.arduino.cc</a:t>
            </a:r>
            <a:endParaRPr sz="1999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9234" y="855634"/>
            <a:ext cx="4384168" cy="69577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4399" b="1" dirty="0">
                <a:latin typeface="Calibri"/>
                <a:cs typeface="Calibri"/>
              </a:rPr>
              <a:t>The</a:t>
            </a:r>
            <a:r>
              <a:rPr sz="4399" b="1" spc="-80" dirty="0">
                <a:latin typeface="Calibri"/>
                <a:cs typeface="Calibri"/>
              </a:rPr>
              <a:t> </a:t>
            </a:r>
            <a:r>
              <a:rPr sz="4399" b="1" dirty="0">
                <a:latin typeface="Calibri"/>
                <a:cs typeface="Calibri"/>
              </a:rPr>
              <a:t>Arduino</a:t>
            </a:r>
            <a:r>
              <a:rPr sz="4399" b="1" spc="-75" dirty="0">
                <a:latin typeface="Calibri"/>
                <a:cs typeface="Calibri"/>
              </a:rPr>
              <a:t> </a:t>
            </a:r>
            <a:r>
              <a:rPr sz="4399" b="1" spc="-10" dirty="0">
                <a:latin typeface="Calibri"/>
                <a:cs typeface="Calibri"/>
              </a:rPr>
              <a:t>Board</a:t>
            </a:r>
            <a:endParaRPr sz="439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516" y="1880717"/>
            <a:ext cx="10049045" cy="43408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651979" y="6308546"/>
            <a:ext cx="9243324" cy="258978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12696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Source:</a:t>
            </a:r>
            <a:r>
              <a:rPr sz="1600" spc="165" dirty="0"/>
              <a:t> </a:t>
            </a:r>
            <a:r>
              <a:rPr sz="1600" spc="-20" dirty="0"/>
              <a:t>https://</a:t>
            </a:r>
            <a:r>
              <a:rPr sz="1600" spc="-20" dirty="0">
                <a:hlinkClick r:id="rId3"/>
              </a:rPr>
              <a:t>www.vellemanformakers.com/the-</a:t>
            </a:r>
            <a:r>
              <a:rPr sz="1600" spc="-10" dirty="0">
                <a:hlinkClick r:id="rId3"/>
              </a:rPr>
              <a:t>ultimate-arduino-guide/</a:t>
            </a:r>
            <a:endParaRPr sz="16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684265" y="6394073"/>
            <a:ext cx="4820292" cy="494878"/>
          </a:xfrm>
          <a:prstGeom prst="rect">
            <a:avLst/>
          </a:prstGeom>
        </p:spPr>
        <p:txBody>
          <a:bodyPr vert="horz" wrap="square" lIns="0" tIns="5079" rIns="0" bIns="0" rtlCol="0" anchor="ctr">
            <a:spAutoFit/>
          </a:bodyPr>
          <a:lstStyle/>
          <a:p>
            <a:pPr marL="2021868">
              <a:spcBef>
                <a:spcPts val="40"/>
              </a:spcBef>
            </a:pPr>
            <a:r>
              <a:rPr spc="-10" dirty="0"/>
              <a:t>PROTOTYPING</a:t>
            </a:r>
            <a:r>
              <a:rPr spc="-40" dirty="0"/>
              <a:t> </a:t>
            </a:r>
            <a:r>
              <a:rPr dirty="0"/>
              <a:t>BOARDS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" dirty="0"/>
              <a:t>LANGUAGES</a:t>
            </a:r>
          </a:p>
          <a:p>
            <a:pPr marL="106648">
              <a:spcBef>
                <a:spcPts val="75"/>
              </a:spcBef>
            </a:pP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BONONI,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M.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DI</a:t>
            </a:r>
            <a:r>
              <a:rPr sz="1100" spc="-3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FELICE,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SCIULLO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1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DEPARTMENT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COMPUTER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SCIENCE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AND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ENGINEERING,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UNIVERSITY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BOLOGNA,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CFFCC"/>
                </a:solidFill>
                <a:latin typeface="Calibri"/>
                <a:cs typeface="Calibri"/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895303" y="6557856"/>
            <a:ext cx="1311341" cy="167310"/>
          </a:xfrm>
          <a:prstGeom prst="rect">
            <a:avLst/>
          </a:prstGeom>
        </p:spPr>
        <p:txBody>
          <a:bodyPr vert="horz" wrap="square" lIns="0" tIns="5714" rIns="0" bIns="0" rtlCol="0" anchor="ctr">
            <a:spAutoFit/>
          </a:bodyPr>
          <a:lstStyle/>
          <a:p>
            <a:pPr marL="38089">
              <a:spcBef>
                <a:spcPts val="45"/>
              </a:spcBef>
            </a:pPr>
            <a:fld id="{81D60167-4931-47E6-BA6A-407CBD079E47}" type="slidenum">
              <a:rPr spc="-25" dirty="0"/>
              <a:pPr marL="38089">
                <a:spcBef>
                  <a:spcPts val="45"/>
                </a:spcBef>
              </a:pPr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31227" y="2028487"/>
            <a:ext cx="7823067" cy="4270533"/>
            <a:chOff x="2331834" y="2028122"/>
            <a:chExt cx="7825105" cy="42716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7709" y="2043998"/>
              <a:ext cx="7792858" cy="42398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39772" y="2036060"/>
              <a:ext cx="7809230" cy="4255770"/>
            </a:xfrm>
            <a:custGeom>
              <a:avLst/>
              <a:gdLst/>
              <a:ahLst/>
              <a:cxnLst/>
              <a:rect l="l" t="t" r="r" b="b"/>
              <a:pathLst>
                <a:path w="7809230" h="4255770">
                  <a:moveTo>
                    <a:pt x="0" y="0"/>
                  </a:moveTo>
                  <a:lnTo>
                    <a:pt x="7808734" y="0"/>
                  </a:lnTo>
                  <a:lnTo>
                    <a:pt x="7808734" y="4255721"/>
                  </a:lnTo>
                  <a:lnTo>
                    <a:pt x="0" y="4255721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9B2D1F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4028" y="2583392"/>
            <a:ext cx="4415839" cy="27613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6214" y="2004431"/>
            <a:ext cx="6565460" cy="2828823"/>
          </a:xfrm>
          <a:prstGeom prst="rect">
            <a:avLst/>
          </a:prstGeom>
        </p:spPr>
        <p:txBody>
          <a:bodyPr vert="horz" wrap="square" lIns="0" tIns="195529" rIns="0" bIns="0" rtlCol="0">
            <a:spAutoFit/>
          </a:bodyPr>
          <a:lstStyle/>
          <a:p>
            <a:pPr marL="469124" indent="-456428">
              <a:spcBef>
                <a:spcPts val="1540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b="1" spc="-20" dirty="0">
                <a:latin typeface="Arial"/>
                <a:cs typeface="Arial"/>
              </a:rPr>
              <a:t>Single-</a:t>
            </a:r>
            <a:r>
              <a:rPr sz="3199" b="1" dirty="0">
                <a:latin typeface="Arial"/>
                <a:cs typeface="Arial"/>
              </a:rPr>
              <a:t>board</a:t>
            </a:r>
            <a:r>
              <a:rPr sz="3199" b="1" spc="25" dirty="0">
                <a:latin typeface="Arial"/>
                <a:cs typeface="Arial"/>
              </a:rPr>
              <a:t> </a:t>
            </a:r>
            <a:r>
              <a:rPr sz="3199" b="1" spc="-10" dirty="0">
                <a:latin typeface="Arial"/>
                <a:cs typeface="Arial"/>
              </a:rPr>
              <a:t>microcontroller</a:t>
            </a:r>
            <a:r>
              <a:rPr sz="3199" spc="-10" dirty="0">
                <a:latin typeface="Arial MT"/>
                <a:cs typeface="Arial MT"/>
              </a:rPr>
              <a:t>.</a:t>
            </a:r>
            <a:endParaRPr sz="3199">
              <a:latin typeface="Arial MT"/>
              <a:cs typeface="Arial MT"/>
            </a:endParaRPr>
          </a:p>
          <a:p>
            <a:pPr marL="469759" marR="5078" indent="-457063">
              <a:spcBef>
                <a:spcPts val="1440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Arial MT"/>
                <a:cs typeface="Arial MT"/>
              </a:rPr>
              <a:t>Sets</a:t>
            </a:r>
            <a:r>
              <a:rPr sz="3199" spc="-2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of</a:t>
            </a:r>
            <a:r>
              <a:rPr sz="3199" spc="-2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digital</a:t>
            </a:r>
            <a:r>
              <a:rPr sz="3199" spc="-1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and</a:t>
            </a:r>
            <a:r>
              <a:rPr sz="3199" spc="-2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analog </a:t>
            </a:r>
            <a:r>
              <a:rPr sz="3199" dirty="0">
                <a:latin typeface="Arial MT"/>
                <a:cs typeface="Arial MT"/>
              </a:rPr>
              <a:t>input/output</a:t>
            </a:r>
            <a:r>
              <a:rPr sz="3199" spc="-5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(I/O)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pins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that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can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25" dirty="0">
                <a:latin typeface="Arial MT"/>
                <a:cs typeface="Arial MT"/>
              </a:rPr>
              <a:t>be </a:t>
            </a:r>
            <a:r>
              <a:rPr sz="3199" dirty="0">
                <a:latin typeface="Arial MT"/>
                <a:cs typeface="Arial MT"/>
              </a:rPr>
              <a:t>interfaced</a:t>
            </a:r>
            <a:r>
              <a:rPr sz="3199" spc="-6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to</a:t>
            </a:r>
            <a:r>
              <a:rPr sz="3199" spc="-5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various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expansion </a:t>
            </a:r>
            <a:r>
              <a:rPr sz="3199" dirty="0">
                <a:latin typeface="Arial MT"/>
                <a:cs typeface="Arial MT"/>
              </a:rPr>
              <a:t>boards</a:t>
            </a:r>
            <a:r>
              <a:rPr sz="3199" spc="-5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(shields)</a:t>
            </a:r>
            <a:r>
              <a:rPr sz="3199" spc="-5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and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other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circuits</a:t>
            </a:r>
            <a:endParaRPr sz="3199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25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1029498" y="5342289"/>
            <a:ext cx="6246138" cy="322953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vert="horz" wrap="square" lIns="0" tIns="45708" rIns="0" bIns="0" rtlCol="0">
            <a:spAutoFit/>
          </a:bodyPr>
          <a:lstStyle/>
          <a:p>
            <a:pPr marL="89508">
              <a:spcBef>
                <a:spcPts val="360"/>
              </a:spcBef>
            </a:pPr>
            <a:r>
              <a:rPr sz="1799" spc="-10" dirty="0">
                <a:latin typeface="Arial MT"/>
                <a:cs typeface="Arial MT"/>
                <a:hlinkClick r:id="rId3"/>
              </a:rPr>
              <a:t>http://arduinoarts.com/2011/08/the-arduino-uno-anatomy/</a:t>
            </a:r>
            <a:endParaRPr sz="1799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8935" y="893"/>
            <a:ext cx="663720" cy="65070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68704" y="2292036"/>
            <a:ext cx="5164380" cy="3823608"/>
            <a:chOff x="6870493" y="2291740"/>
            <a:chExt cx="5165725" cy="382460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7483" y="2503771"/>
              <a:ext cx="4865639" cy="34872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78430" y="2299678"/>
              <a:ext cx="5149850" cy="3808729"/>
            </a:xfrm>
            <a:custGeom>
              <a:avLst/>
              <a:gdLst/>
              <a:ahLst/>
              <a:cxnLst/>
              <a:rect l="l" t="t" r="r" b="b"/>
              <a:pathLst>
                <a:path w="5149850" h="3808729">
                  <a:moveTo>
                    <a:pt x="0" y="0"/>
                  </a:moveTo>
                  <a:lnTo>
                    <a:pt x="5149349" y="0"/>
                  </a:lnTo>
                  <a:lnTo>
                    <a:pt x="5149349" y="3808235"/>
                  </a:lnTo>
                  <a:lnTo>
                    <a:pt x="0" y="380823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9B2D1F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6648" y="1814150"/>
            <a:ext cx="6557842" cy="4175307"/>
          </a:xfrm>
          <a:prstGeom prst="rect">
            <a:avLst/>
          </a:prstGeom>
        </p:spPr>
        <p:txBody>
          <a:bodyPr vert="horz" wrap="square" lIns="0" tIns="64752" rIns="0" bIns="0" rtlCol="0">
            <a:spAutoFit/>
          </a:bodyPr>
          <a:lstStyle/>
          <a:p>
            <a:pPr marL="354859" indent="-342162">
              <a:spcBef>
                <a:spcPts val="509"/>
              </a:spcBef>
              <a:buFont typeface="Wingdings"/>
              <a:buChar char=""/>
              <a:tabLst>
                <a:tab pos="354859" algn="l"/>
              </a:tabLst>
            </a:pPr>
            <a:r>
              <a:rPr sz="2799" b="1" spc="-10" dirty="0">
                <a:latin typeface="Arial"/>
                <a:cs typeface="Arial"/>
              </a:rPr>
              <a:t>Arduino</a:t>
            </a:r>
            <a:r>
              <a:rPr sz="2799" b="1" spc="-175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Analog</a:t>
            </a:r>
            <a:r>
              <a:rPr sz="2799" b="1" spc="-85" dirty="0">
                <a:latin typeface="Arial"/>
                <a:cs typeface="Arial"/>
              </a:rPr>
              <a:t> </a:t>
            </a:r>
            <a:r>
              <a:rPr sz="2799" b="1" spc="-20" dirty="0">
                <a:latin typeface="Arial"/>
                <a:cs typeface="Arial"/>
              </a:rPr>
              <a:t>Input</a:t>
            </a:r>
            <a:endParaRPr sz="2799">
              <a:latin typeface="Arial"/>
              <a:cs typeface="Arial"/>
            </a:endParaRPr>
          </a:p>
          <a:p>
            <a:pPr marL="811921" marR="5078" lvl="1" indent="-342797">
              <a:lnSpc>
                <a:spcPts val="2589"/>
              </a:lnSpc>
              <a:spcBef>
                <a:spcPts val="680"/>
              </a:spcBef>
              <a:buClr>
                <a:srgbClr val="000000"/>
              </a:buClr>
              <a:buFont typeface="Wingdings"/>
              <a:buChar char=""/>
              <a:tabLst>
                <a:tab pos="811921" algn="l"/>
              </a:tabLst>
            </a:pPr>
            <a:r>
              <a:rPr sz="2399" i="1" dirty="0">
                <a:solidFill>
                  <a:srgbClr val="FF0000"/>
                </a:solidFill>
                <a:latin typeface="Arial"/>
                <a:cs typeface="Arial"/>
              </a:rPr>
              <a:t>Resolution</a:t>
            </a:r>
            <a:r>
              <a:rPr sz="2399" dirty="0">
                <a:latin typeface="Arial MT"/>
                <a:cs typeface="Arial MT"/>
              </a:rPr>
              <a:t>:</a:t>
            </a:r>
            <a:r>
              <a:rPr sz="2399" spc="-8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the</a:t>
            </a:r>
            <a:r>
              <a:rPr sz="2399" spc="-7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number</a:t>
            </a:r>
            <a:r>
              <a:rPr sz="2399" spc="-8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of</a:t>
            </a:r>
            <a:r>
              <a:rPr sz="2399" spc="-8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different</a:t>
            </a:r>
            <a:r>
              <a:rPr sz="2399" spc="-8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voltage </a:t>
            </a:r>
            <a:r>
              <a:rPr sz="2399" dirty="0">
                <a:latin typeface="Arial MT"/>
                <a:cs typeface="Arial MT"/>
              </a:rPr>
              <a:t>levels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(i.e.,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i="1" dirty="0">
                <a:latin typeface="Arial"/>
                <a:cs typeface="Arial"/>
              </a:rPr>
              <a:t>states</a:t>
            </a:r>
            <a:r>
              <a:rPr sz="2399" dirty="0">
                <a:latin typeface="Arial MT"/>
                <a:cs typeface="Arial MT"/>
              </a:rPr>
              <a:t>)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used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to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discretize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an </a:t>
            </a:r>
            <a:r>
              <a:rPr sz="2399" dirty="0">
                <a:latin typeface="Arial MT"/>
                <a:cs typeface="Arial MT"/>
              </a:rPr>
              <a:t>input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signal.</a:t>
            </a:r>
            <a:endParaRPr sz="2399">
              <a:latin typeface="Arial MT"/>
              <a:cs typeface="Arial MT"/>
            </a:endParaRPr>
          </a:p>
          <a:p>
            <a:pPr marL="811921" marR="269159" lvl="1" indent="-342797">
              <a:lnSpc>
                <a:spcPts val="2619"/>
              </a:lnSpc>
              <a:spcBef>
                <a:spcPts val="484"/>
              </a:spcBef>
              <a:buFont typeface="Wingdings"/>
              <a:buChar char=""/>
              <a:tabLst>
                <a:tab pos="811921" algn="l"/>
              </a:tabLst>
            </a:pPr>
            <a:r>
              <a:rPr sz="2399" dirty="0">
                <a:latin typeface="Arial MT"/>
                <a:cs typeface="Arial MT"/>
              </a:rPr>
              <a:t>Resolution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values</a:t>
            </a:r>
            <a:r>
              <a:rPr sz="2399" spc="-7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range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from</a:t>
            </a:r>
            <a:r>
              <a:rPr sz="2399" spc="-7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256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states </a:t>
            </a:r>
            <a:r>
              <a:rPr sz="2399" dirty="0">
                <a:latin typeface="Arial MT"/>
                <a:cs typeface="Arial MT"/>
              </a:rPr>
              <a:t>(8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bits)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to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4,294,967,296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states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(32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bits).</a:t>
            </a:r>
            <a:endParaRPr sz="2399">
              <a:latin typeface="Arial MT"/>
              <a:cs typeface="Arial MT"/>
            </a:endParaRPr>
          </a:p>
          <a:p>
            <a:pPr marL="811287" lvl="1" indent="-342162">
              <a:spcBef>
                <a:spcPts val="265"/>
              </a:spcBef>
              <a:buFont typeface="Wingdings"/>
              <a:buChar char=""/>
              <a:tabLst>
                <a:tab pos="811287" algn="l"/>
              </a:tabLst>
            </a:pPr>
            <a:r>
              <a:rPr sz="2399" dirty="0">
                <a:latin typeface="Arial MT"/>
                <a:cs typeface="Arial MT"/>
              </a:rPr>
              <a:t>Arduino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uses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1024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states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(10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bits).</a:t>
            </a:r>
            <a:endParaRPr sz="2399">
              <a:latin typeface="Arial MT"/>
              <a:cs typeface="Arial MT"/>
            </a:endParaRPr>
          </a:p>
          <a:p>
            <a:pPr marL="811921" marR="434210" lvl="1" indent="-342797">
              <a:lnSpc>
                <a:spcPts val="2619"/>
              </a:lnSpc>
              <a:spcBef>
                <a:spcPts val="615"/>
              </a:spcBef>
              <a:buFont typeface="Wingdings"/>
              <a:buChar char=""/>
              <a:tabLst>
                <a:tab pos="811921" algn="l"/>
              </a:tabLst>
            </a:pPr>
            <a:r>
              <a:rPr sz="2399" dirty="0">
                <a:latin typeface="Arial MT"/>
                <a:cs typeface="Arial MT"/>
              </a:rPr>
              <a:t>Smallest</a:t>
            </a:r>
            <a:r>
              <a:rPr sz="2399" spc="-10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measurable</a:t>
            </a:r>
            <a:r>
              <a:rPr sz="2399" spc="-9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voltage</a:t>
            </a:r>
            <a:r>
              <a:rPr sz="2399" spc="-9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change</a:t>
            </a:r>
            <a:r>
              <a:rPr sz="2399" spc="-90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is </a:t>
            </a:r>
            <a:r>
              <a:rPr sz="2399" dirty="0">
                <a:latin typeface="Arial MT"/>
                <a:cs typeface="Arial MT"/>
              </a:rPr>
              <a:t>5V/1024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or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4.8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mV</a:t>
            </a:r>
            <a:endParaRPr sz="2399">
              <a:latin typeface="Arial MT"/>
              <a:cs typeface="Arial MT"/>
            </a:endParaRPr>
          </a:p>
          <a:p>
            <a:pPr marL="811921" marR="352319" lvl="1" indent="-342797">
              <a:lnSpc>
                <a:spcPts val="2589"/>
              </a:lnSpc>
              <a:spcBef>
                <a:spcPts val="590"/>
              </a:spcBef>
              <a:buFont typeface="Wingdings"/>
              <a:buChar char=""/>
              <a:tabLst>
                <a:tab pos="811921" algn="l"/>
              </a:tabLst>
            </a:pPr>
            <a:r>
              <a:rPr sz="2399" dirty="0">
                <a:latin typeface="Arial MT"/>
                <a:cs typeface="Arial MT"/>
              </a:rPr>
              <a:t>Maximum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sample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rate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is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10,000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times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spc="-50" dirty="0">
                <a:latin typeface="Arial MT"/>
                <a:cs typeface="Arial MT"/>
              </a:rPr>
              <a:t>a </a:t>
            </a:r>
            <a:r>
              <a:rPr sz="2399" spc="-10" dirty="0">
                <a:latin typeface="Arial MT"/>
                <a:cs typeface="Arial MT"/>
              </a:rPr>
              <a:t>second.</a:t>
            </a:r>
            <a:endParaRPr sz="2399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26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8935" y="893"/>
            <a:ext cx="663720" cy="6507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93"/>
            <a:ext cx="973412" cy="9734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6559" y="1982762"/>
            <a:ext cx="6055053" cy="3781075"/>
          </a:xfrm>
          <a:prstGeom prst="rect">
            <a:avLst/>
          </a:prstGeom>
        </p:spPr>
        <p:txBody>
          <a:bodyPr vert="horz" wrap="square" lIns="0" tIns="164422" rIns="0" bIns="0" rtlCol="0">
            <a:spAutoFit/>
          </a:bodyPr>
          <a:lstStyle/>
          <a:p>
            <a:pPr marL="469124" indent="-456428">
              <a:spcBef>
                <a:spcPts val="1295"/>
              </a:spcBef>
              <a:buFont typeface="Wingdings"/>
              <a:buChar char=""/>
              <a:tabLst>
                <a:tab pos="469124" algn="l"/>
              </a:tabLst>
            </a:pPr>
            <a:r>
              <a:rPr sz="2799" b="1" dirty="0">
                <a:latin typeface="Arial"/>
                <a:cs typeface="Arial"/>
              </a:rPr>
              <a:t>Pulse</a:t>
            </a:r>
            <a:r>
              <a:rPr sz="2799" b="1" spc="-9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Width</a:t>
            </a:r>
            <a:r>
              <a:rPr sz="2799" b="1" spc="-9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Modulation</a:t>
            </a:r>
            <a:r>
              <a:rPr sz="2799" b="1" spc="-90" dirty="0">
                <a:latin typeface="Arial"/>
                <a:cs typeface="Arial"/>
              </a:rPr>
              <a:t> </a:t>
            </a:r>
            <a:r>
              <a:rPr sz="2799" b="1" spc="-10" dirty="0">
                <a:latin typeface="Arial"/>
                <a:cs typeface="Arial"/>
              </a:rPr>
              <a:t>(PWM)</a:t>
            </a:r>
            <a:endParaRPr sz="2799">
              <a:latin typeface="Arial"/>
              <a:cs typeface="Arial"/>
            </a:endParaRPr>
          </a:p>
          <a:p>
            <a:pPr marL="812556" marR="41263" lvl="1" indent="-342797">
              <a:spcBef>
                <a:spcPts val="1019"/>
              </a:spcBef>
              <a:buClr>
                <a:srgbClr val="000000"/>
              </a:buClr>
              <a:buFont typeface="Wingdings"/>
              <a:buChar char=""/>
              <a:tabLst>
                <a:tab pos="812556" algn="l"/>
              </a:tabLst>
            </a:pP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Digital</a:t>
            </a:r>
            <a:r>
              <a:rPr sz="23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pins</a:t>
            </a:r>
            <a:r>
              <a:rPr sz="23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can</a:t>
            </a:r>
            <a:r>
              <a:rPr sz="23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only</a:t>
            </a:r>
            <a:r>
              <a:rPr sz="23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directly</a:t>
            </a:r>
            <a:r>
              <a:rPr sz="2399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supply</a:t>
            </a:r>
            <a:r>
              <a:rPr sz="23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spc="-25" dirty="0">
                <a:solidFill>
                  <a:srgbClr val="FF0000"/>
                </a:solidFill>
                <a:latin typeface="Arial MT"/>
                <a:cs typeface="Arial MT"/>
              </a:rPr>
              <a:t>3V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399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spc="-45" dirty="0">
                <a:solidFill>
                  <a:srgbClr val="FF0000"/>
                </a:solidFill>
                <a:latin typeface="Arial MT"/>
                <a:cs typeface="Arial MT"/>
              </a:rPr>
              <a:t>5V</a:t>
            </a:r>
            <a:r>
              <a:rPr sz="2399" spc="-45" dirty="0">
                <a:latin typeface="Arial MT"/>
                <a:cs typeface="Arial MT"/>
              </a:rPr>
              <a:t>,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but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they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can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also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pulse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the </a:t>
            </a:r>
            <a:r>
              <a:rPr sz="2399" dirty="0">
                <a:latin typeface="Arial MT"/>
                <a:cs typeface="Arial MT"/>
              </a:rPr>
              <a:t>output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on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and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off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really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fast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to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produce </a:t>
            </a:r>
            <a:r>
              <a:rPr sz="2399" dirty="0">
                <a:latin typeface="Arial MT"/>
                <a:cs typeface="Arial MT"/>
              </a:rPr>
              <a:t>the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same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effect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of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a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different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voltage supply.</a:t>
            </a:r>
            <a:endParaRPr sz="2399">
              <a:latin typeface="Arial MT"/>
              <a:cs typeface="Arial MT"/>
            </a:endParaRPr>
          </a:p>
          <a:p>
            <a:pPr marL="812556" marR="5078" lvl="1" indent="-342797">
              <a:lnSpc>
                <a:spcPct val="100800"/>
              </a:lnSpc>
              <a:spcBef>
                <a:spcPts val="890"/>
              </a:spcBef>
              <a:buFont typeface="Wingdings"/>
              <a:buChar char=""/>
              <a:tabLst>
                <a:tab pos="812556" algn="l"/>
              </a:tabLst>
            </a:pPr>
            <a:r>
              <a:rPr sz="2399" dirty="0">
                <a:latin typeface="Arial MT"/>
                <a:cs typeface="Arial MT"/>
              </a:rPr>
              <a:t>The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spc="-20" dirty="0">
                <a:latin typeface="Arial MT"/>
                <a:cs typeface="Arial MT"/>
              </a:rPr>
              <a:t>on-</a:t>
            </a:r>
            <a:r>
              <a:rPr sz="2399" dirty="0">
                <a:latin typeface="Arial MT"/>
                <a:cs typeface="Arial MT"/>
              </a:rPr>
              <a:t>off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pulsing</a:t>
            </a:r>
            <a:r>
              <a:rPr sz="2399" spc="-3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is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so</a:t>
            </a:r>
            <a:r>
              <a:rPr sz="2399" spc="-3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fast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that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the </a:t>
            </a:r>
            <a:r>
              <a:rPr sz="2399" dirty="0">
                <a:latin typeface="Arial MT"/>
                <a:cs typeface="Arial MT"/>
              </a:rPr>
              <a:t>connected</a:t>
            </a:r>
            <a:r>
              <a:rPr sz="2399" spc="-9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output</a:t>
            </a:r>
            <a:r>
              <a:rPr sz="2399" spc="-9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device</a:t>
            </a:r>
            <a:r>
              <a:rPr sz="2399" spc="-95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“perceives” </a:t>
            </a:r>
            <a:r>
              <a:rPr sz="2399" dirty="0">
                <a:latin typeface="Arial MT"/>
                <a:cs typeface="Arial MT"/>
              </a:rPr>
              <a:t>the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result</a:t>
            </a:r>
            <a:r>
              <a:rPr sz="2399" spc="-5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as</a:t>
            </a:r>
            <a:r>
              <a:rPr sz="2399" spc="-4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a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reduction</a:t>
            </a:r>
            <a:r>
              <a:rPr sz="2399" spc="-3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in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the</a:t>
            </a:r>
            <a:r>
              <a:rPr sz="2399" spc="-40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voltage.</a:t>
            </a:r>
            <a:endParaRPr sz="2399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47987" y="1872251"/>
            <a:ext cx="4148010" cy="4003267"/>
            <a:chOff x="7449928" y="1871845"/>
            <a:chExt cx="4149090" cy="40043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6875" y="1912651"/>
              <a:ext cx="3901319" cy="39390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57865" y="1879782"/>
              <a:ext cx="4133215" cy="3988435"/>
            </a:xfrm>
            <a:custGeom>
              <a:avLst/>
              <a:gdLst/>
              <a:ahLst/>
              <a:cxnLst/>
              <a:rect l="l" t="t" r="r" b="b"/>
              <a:pathLst>
                <a:path w="4133215" h="3988435">
                  <a:moveTo>
                    <a:pt x="0" y="0"/>
                  </a:moveTo>
                  <a:lnTo>
                    <a:pt x="4133078" y="0"/>
                  </a:lnTo>
                  <a:lnTo>
                    <a:pt x="4133078" y="3988170"/>
                  </a:lnTo>
                  <a:lnTo>
                    <a:pt x="0" y="398817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75655" y="5965798"/>
            <a:ext cx="5850001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Image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i="1" dirty="0">
                <a:latin typeface="Arial"/>
                <a:cs typeface="Arial"/>
              </a:rPr>
              <a:t>Theory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Practice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Tangible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User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Interfaces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UC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Berkley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0045" y="1735111"/>
            <a:ext cx="9970713" cy="4620326"/>
            <a:chOff x="1190356" y="1734670"/>
            <a:chExt cx="9973310" cy="4621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986" y="2208711"/>
              <a:ext cx="7088714" cy="35310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3221" y="2018760"/>
              <a:ext cx="7344409" cy="3789679"/>
            </a:xfrm>
            <a:custGeom>
              <a:avLst/>
              <a:gdLst/>
              <a:ahLst/>
              <a:cxnLst/>
              <a:rect l="l" t="t" r="r" b="b"/>
              <a:pathLst>
                <a:path w="7344409" h="3789679">
                  <a:moveTo>
                    <a:pt x="0" y="0"/>
                  </a:moveTo>
                  <a:lnTo>
                    <a:pt x="7344377" y="0"/>
                  </a:lnTo>
                  <a:lnTo>
                    <a:pt x="7344377" y="3789625"/>
                  </a:lnTo>
                  <a:lnTo>
                    <a:pt x="0" y="378962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9" y="5849111"/>
              <a:ext cx="7165848" cy="5029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77492" y="5849596"/>
              <a:ext cx="7165340" cy="500380"/>
            </a:xfrm>
            <a:custGeom>
              <a:avLst/>
              <a:gdLst/>
              <a:ahLst/>
              <a:cxnLst/>
              <a:rect l="l" t="t" r="r" b="b"/>
              <a:pathLst>
                <a:path w="7165340" h="500379">
                  <a:moveTo>
                    <a:pt x="0" y="0"/>
                  </a:moveTo>
                  <a:lnTo>
                    <a:pt x="7165006" y="0"/>
                  </a:lnTo>
                  <a:lnTo>
                    <a:pt x="7165006" y="500006"/>
                  </a:lnTo>
                  <a:lnTo>
                    <a:pt x="0" y="50000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54152" y="5869304"/>
            <a:ext cx="6925411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399" b="1" dirty="0">
                <a:latin typeface="Arial"/>
                <a:cs typeface="Arial"/>
              </a:rPr>
              <a:t>Fixed</a:t>
            </a:r>
            <a:r>
              <a:rPr sz="2399" b="1" spc="-60" dirty="0">
                <a:latin typeface="Arial"/>
                <a:cs typeface="Arial"/>
              </a:rPr>
              <a:t> </a:t>
            </a:r>
            <a:r>
              <a:rPr sz="2399" b="1" dirty="0">
                <a:latin typeface="Arial"/>
                <a:cs typeface="Arial"/>
              </a:rPr>
              <a:t>cycle</a:t>
            </a:r>
            <a:r>
              <a:rPr sz="2399" b="1" spc="-50" dirty="0">
                <a:latin typeface="Arial"/>
                <a:cs typeface="Arial"/>
              </a:rPr>
              <a:t> </a:t>
            </a:r>
            <a:r>
              <a:rPr sz="2399" b="1" dirty="0">
                <a:latin typeface="Arial"/>
                <a:cs typeface="Arial"/>
              </a:rPr>
              <a:t>length</a:t>
            </a:r>
            <a:r>
              <a:rPr sz="2399" dirty="0">
                <a:latin typeface="Arial MT"/>
                <a:cs typeface="Arial MT"/>
              </a:rPr>
              <a:t>;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constant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number</a:t>
            </a:r>
            <a:r>
              <a:rPr sz="2399" spc="-5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of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spc="-10" dirty="0">
                <a:latin typeface="Arial MT"/>
                <a:cs typeface="Arial MT"/>
              </a:rPr>
              <a:t>cycles/sec</a:t>
            </a:r>
            <a:endParaRPr sz="2399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0935" y="2749898"/>
            <a:ext cx="205184" cy="17527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696">
              <a:lnSpc>
                <a:spcPts val="1645"/>
              </a:lnSpc>
            </a:pPr>
            <a:r>
              <a:rPr sz="1400" dirty="0">
                <a:latin typeface="Arial MT"/>
                <a:cs typeface="Arial MT"/>
              </a:rPr>
              <a:t>Image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credit: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45" dirty="0">
                <a:latin typeface="Arial MT"/>
                <a:cs typeface="Arial MT"/>
              </a:rPr>
              <a:t>Tod </a:t>
            </a:r>
            <a:r>
              <a:rPr sz="1400" spc="-20" dirty="0">
                <a:latin typeface="Arial MT"/>
                <a:cs typeface="Arial MT"/>
              </a:rPr>
              <a:t>Kurt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30868" y="1685055"/>
            <a:ext cx="6184559" cy="472317"/>
            <a:chOff x="3131684" y="1684601"/>
            <a:chExt cx="6186170" cy="4724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391" y="1688591"/>
              <a:ext cx="6175248" cy="463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8034" y="1690951"/>
              <a:ext cx="6173470" cy="459740"/>
            </a:xfrm>
            <a:custGeom>
              <a:avLst/>
              <a:gdLst/>
              <a:ahLst/>
              <a:cxnLst/>
              <a:rect l="l" t="t" r="r" b="b"/>
              <a:pathLst>
                <a:path w="6173470" h="459739">
                  <a:moveTo>
                    <a:pt x="0" y="0"/>
                  </a:moveTo>
                  <a:lnTo>
                    <a:pt x="6172920" y="0"/>
                  </a:lnTo>
                  <a:lnTo>
                    <a:pt x="6172920" y="459720"/>
                  </a:lnTo>
                  <a:lnTo>
                    <a:pt x="0" y="459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14495" y="1712914"/>
            <a:ext cx="5924277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output</a:t>
            </a:r>
            <a:r>
              <a:rPr sz="2399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solidFill>
                  <a:srgbClr val="FF0000"/>
                </a:solidFill>
                <a:latin typeface="Arial MT"/>
                <a:cs typeface="Arial MT"/>
              </a:rPr>
              <a:t>voltage</a:t>
            </a:r>
            <a:r>
              <a:rPr sz="2399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=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(on_time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/</a:t>
            </a:r>
            <a:r>
              <a:rPr sz="2399" spc="-70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cycle_time)</a:t>
            </a:r>
            <a:r>
              <a:rPr sz="2399" spc="-65" dirty="0">
                <a:latin typeface="Arial MT"/>
                <a:cs typeface="Arial MT"/>
              </a:rPr>
              <a:t> </a:t>
            </a:r>
            <a:r>
              <a:rPr sz="2399" dirty="0">
                <a:latin typeface="Arial MT"/>
                <a:cs typeface="Arial MT"/>
              </a:rPr>
              <a:t>*</a:t>
            </a:r>
            <a:r>
              <a:rPr sz="2399" spc="-60" dirty="0">
                <a:latin typeface="Arial MT"/>
                <a:cs typeface="Arial MT"/>
              </a:rPr>
              <a:t> </a:t>
            </a:r>
            <a:r>
              <a:rPr sz="2399" spc="-25" dirty="0">
                <a:latin typeface="Arial MT"/>
                <a:cs typeface="Arial MT"/>
              </a:rPr>
              <a:t>5V</a:t>
            </a:r>
            <a:endParaRPr sz="2399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560"/>
            <a:ext cx="12188825" cy="523739"/>
            <a:chOff x="1" y="6334316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1" y="6400799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200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2000" y="45719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9B2D1F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4" name="object 4"/>
            <p:cNvSpPr/>
            <p:nvPr/>
          </p:nvSpPr>
          <p:spPr>
            <a:xfrm>
              <a:off x="14" y="6334316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985" y="0"/>
                  </a:moveTo>
                  <a:lnTo>
                    <a:pt x="0" y="0"/>
                  </a:lnTo>
                  <a:lnTo>
                    <a:pt x="0" y="66483"/>
                  </a:lnTo>
                  <a:lnTo>
                    <a:pt x="12191985" y="66483"/>
                  </a:lnTo>
                  <a:lnTo>
                    <a:pt x="12191985" y="0"/>
                  </a:lnTo>
                  <a:close/>
                </a:path>
              </a:pathLst>
            </a:custGeom>
            <a:solidFill>
              <a:srgbClr val="D34817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9380" y="1727221"/>
          <a:ext cx="10559835" cy="4475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0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0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84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24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Arduino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marL="648335" marR="200660" indent="-440055">
                        <a:lnSpc>
                          <a:spcPct val="1022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Arduino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Mega 2560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39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Arduino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Arduino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Lily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3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3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Processor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ATmega328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ATmega2560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AT91SAM3X8E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ATmega328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marL="335915" marR="328295">
                        <a:lnSpc>
                          <a:spcPts val="1900"/>
                        </a:lnSpc>
                        <a:spcBef>
                          <a:spcPts val="330"/>
                        </a:spcBef>
                      </a:pPr>
                      <a:r>
                        <a:rPr sz="1600" b="1" spc="-35" dirty="0">
                          <a:latin typeface="Calibri"/>
                          <a:cs typeface="Calibri"/>
                        </a:rPr>
                        <a:t>ATmega168V ATmega328V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89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969">
                <a:tc>
                  <a:txBody>
                    <a:bodyPr/>
                    <a:lstStyle/>
                    <a:p>
                      <a:pPr marL="91440">
                        <a:lnSpc>
                          <a:spcPts val="1910"/>
                        </a:lnSpc>
                        <a:spcBef>
                          <a:spcPts val="250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CPU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91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speed[MHz]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84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Analog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IN/OUT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6/0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16/0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12/2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8/0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6/0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Digital</a:t>
                      </a:r>
                      <a:r>
                        <a:rPr sz="16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IO/PWM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14/6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54/15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54/12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14/6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14/6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SRAM</a:t>
                      </a:r>
                      <a:r>
                        <a:rPr sz="16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[KB]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96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Flash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[KB]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256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512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UART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-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-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8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4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B7B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~20€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~22€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~50€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~15€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~45€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0025" y="2040699"/>
            <a:ext cx="1003647" cy="7224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0153" y="2131522"/>
            <a:ext cx="978020" cy="73452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7285" y="2108716"/>
            <a:ext cx="785135" cy="7058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71958" y="2200504"/>
            <a:ext cx="489241" cy="59691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797471" y="2100212"/>
            <a:ext cx="1003674" cy="997325"/>
            <a:chOff x="4798721" y="2099865"/>
            <a:chExt cx="1003935" cy="9975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8721" y="2099865"/>
              <a:ext cx="430430" cy="5393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9152" y="2099865"/>
              <a:ext cx="573440" cy="4576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8721" y="2099866"/>
              <a:ext cx="1003871" cy="9969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8721" y="2639251"/>
              <a:ext cx="573441" cy="4576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2163" y="2557472"/>
              <a:ext cx="430429" cy="539385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29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Things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407368" y="2019154"/>
            <a:ext cx="5883647" cy="4088970"/>
            <a:chOff x="3408256" y="2018786"/>
            <a:chExt cx="5885180" cy="40900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8256" y="2043867"/>
              <a:ext cx="2592512" cy="2584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1407" y="2018786"/>
              <a:ext cx="2381868" cy="22265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2505" y="4251501"/>
              <a:ext cx="2229631" cy="185729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378" y="3546673"/>
            <a:ext cx="2381361" cy="23813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94953" y="4467999"/>
            <a:ext cx="2791804" cy="156770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038" y="1645152"/>
            <a:ext cx="10076730" cy="2987532"/>
          </a:xfrm>
          <a:prstGeom prst="rect">
            <a:avLst/>
          </a:prstGeom>
        </p:spPr>
        <p:txBody>
          <a:bodyPr vert="horz" wrap="square" lIns="0" tIns="164422" rIns="0" bIns="0" rtlCol="0">
            <a:spAutoFit/>
          </a:bodyPr>
          <a:lstStyle/>
          <a:p>
            <a:pPr marL="493882" indent="-456428">
              <a:spcBef>
                <a:spcPts val="1295"/>
              </a:spcBef>
              <a:buClr>
                <a:srgbClr val="000000"/>
              </a:buClr>
              <a:buFont typeface="Wingdings"/>
              <a:buChar char=""/>
              <a:tabLst>
                <a:tab pos="493882" algn="l"/>
              </a:tabLst>
            </a:pPr>
            <a:r>
              <a:rPr sz="3199" spc="-10" dirty="0">
                <a:solidFill>
                  <a:srgbClr val="FF0000"/>
                </a:solidFill>
                <a:latin typeface="Arial MT"/>
                <a:cs typeface="Arial MT"/>
              </a:rPr>
              <a:t>Sketches</a:t>
            </a:r>
            <a:r>
              <a:rPr sz="3199" spc="-10" dirty="0">
                <a:latin typeface="Arial MT"/>
                <a:cs typeface="Arial MT"/>
              </a:rPr>
              <a:t>:</a:t>
            </a:r>
            <a:endParaRPr sz="3199">
              <a:latin typeface="Arial MT"/>
              <a:cs typeface="Arial MT"/>
            </a:endParaRPr>
          </a:p>
          <a:p>
            <a:pPr marL="926187" lvl="1" indent="-457063">
              <a:spcBef>
                <a:spcPts val="1050"/>
              </a:spcBef>
              <a:buFont typeface="Wingdings"/>
              <a:buChar char=""/>
              <a:tabLst>
                <a:tab pos="926187" algn="l"/>
              </a:tabLst>
            </a:pPr>
            <a:r>
              <a:rPr sz="2799" spc="-10" dirty="0">
                <a:latin typeface="Arial MT"/>
                <a:cs typeface="Arial MT"/>
              </a:rPr>
              <a:t>.</a:t>
            </a:r>
            <a:r>
              <a:rPr sz="2799" spc="-10" dirty="0">
                <a:latin typeface="Consolas"/>
                <a:cs typeface="Consolas"/>
              </a:rPr>
              <a:t>ino</a:t>
            </a:r>
            <a:r>
              <a:rPr sz="2799" spc="-770" dirty="0">
                <a:latin typeface="Consolas"/>
                <a:cs typeface="Consolas"/>
              </a:rPr>
              <a:t> </a:t>
            </a:r>
            <a:r>
              <a:rPr sz="2799" dirty="0">
                <a:latin typeface="Arial MT"/>
                <a:cs typeface="Arial MT"/>
              </a:rPr>
              <a:t>files,</a:t>
            </a:r>
            <a:r>
              <a:rPr sz="2799" spc="-35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.</a:t>
            </a:r>
            <a:r>
              <a:rPr sz="2799" spc="-10" dirty="0">
                <a:latin typeface="Consolas"/>
                <a:cs typeface="Consolas"/>
              </a:rPr>
              <a:t>cpp</a:t>
            </a:r>
            <a:r>
              <a:rPr sz="2799" spc="-770" dirty="0">
                <a:latin typeface="Consolas"/>
                <a:cs typeface="Consolas"/>
              </a:rPr>
              <a:t> </a:t>
            </a:r>
            <a:r>
              <a:rPr sz="2799" dirty="0">
                <a:latin typeface="Arial MT"/>
                <a:cs typeface="Arial MT"/>
              </a:rPr>
              <a:t>and</a:t>
            </a:r>
            <a:r>
              <a:rPr sz="2799" spc="-5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.h</a:t>
            </a:r>
            <a:endParaRPr sz="2799">
              <a:latin typeface="Arial MT"/>
              <a:cs typeface="Arial MT"/>
            </a:endParaRPr>
          </a:p>
          <a:p>
            <a:pPr marL="926187" lvl="1" indent="-457063">
              <a:spcBef>
                <a:spcPts val="1150"/>
              </a:spcBef>
              <a:buFont typeface="Wingdings"/>
              <a:buChar char=""/>
              <a:tabLst>
                <a:tab pos="926187" algn="l"/>
              </a:tabLst>
            </a:pPr>
            <a:r>
              <a:rPr sz="2799" dirty="0">
                <a:latin typeface="Consolas"/>
                <a:cs typeface="Consolas"/>
              </a:rPr>
              <a:t>setup</a:t>
            </a:r>
            <a:r>
              <a:rPr sz="2799" dirty="0">
                <a:latin typeface="Arial MT"/>
                <a:cs typeface="Arial MT"/>
              </a:rPr>
              <a:t>()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→</a:t>
            </a:r>
            <a:r>
              <a:rPr sz="2799" spc="-7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initialization</a:t>
            </a:r>
            <a:r>
              <a:rPr sz="2799" spc="-5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of</a:t>
            </a:r>
            <a:r>
              <a:rPr sz="2799" spc="-7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the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initial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values</a:t>
            </a:r>
            <a:r>
              <a:rPr sz="2799" spc="-55" dirty="0">
                <a:latin typeface="Arial MT"/>
                <a:cs typeface="Arial MT"/>
              </a:rPr>
              <a:t> </a:t>
            </a:r>
            <a:r>
              <a:rPr sz="1999" dirty="0">
                <a:latin typeface="Arial MT"/>
                <a:cs typeface="Arial MT"/>
              </a:rPr>
              <a:t>(pins,</a:t>
            </a:r>
            <a:r>
              <a:rPr sz="1999" spc="-55" dirty="0">
                <a:latin typeface="Arial MT"/>
                <a:cs typeface="Arial MT"/>
              </a:rPr>
              <a:t> </a:t>
            </a:r>
            <a:r>
              <a:rPr sz="1999" dirty="0">
                <a:latin typeface="Arial MT"/>
                <a:cs typeface="Arial MT"/>
              </a:rPr>
              <a:t>variables,</a:t>
            </a:r>
            <a:r>
              <a:rPr sz="1999" spc="-55" dirty="0">
                <a:latin typeface="Arial MT"/>
                <a:cs typeface="Arial MT"/>
              </a:rPr>
              <a:t> </a:t>
            </a:r>
            <a:r>
              <a:rPr sz="1999" spc="-10" dirty="0">
                <a:latin typeface="Arial MT"/>
                <a:cs typeface="Arial MT"/>
              </a:rPr>
              <a:t>etc..)</a:t>
            </a:r>
            <a:endParaRPr sz="1999">
              <a:latin typeface="Arial MT"/>
              <a:cs typeface="Arial MT"/>
            </a:endParaRPr>
          </a:p>
          <a:p>
            <a:pPr marL="926187" lvl="1" indent="-457063">
              <a:spcBef>
                <a:spcPts val="1035"/>
              </a:spcBef>
              <a:buFont typeface="Wingdings"/>
              <a:buChar char=""/>
              <a:tabLst>
                <a:tab pos="926187" algn="l"/>
                <a:tab pos="2594466" algn="l"/>
              </a:tabLst>
            </a:pPr>
            <a:r>
              <a:rPr sz="2799" dirty="0">
                <a:latin typeface="Consolas"/>
                <a:cs typeface="Consolas"/>
              </a:rPr>
              <a:t>loop</a:t>
            </a:r>
            <a:r>
              <a:rPr sz="2799" dirty="0">
                <a:latin typeface="Arial MT"/>
                <a:cs typeface="Arial MT"/>
              </a:rPr>
              <a:t>()</a:t>
            </a:r>
            <a:r>
              <a:rPr sz="2799" spc="-40" dirty="0">
                <a:latin typeface="Arial MT"/>
                <a:cs typeface="Arial MT"/>
              </a:rPr>
              <a:t> </a:t>
            </a:r>
            <a:r>
              <a:rPr sz="2799" spc="-50" dirty="0">
                <a:latin typeface="Arial MT"/>
                <a:cs typeface="Arial MT"/>
              </a:rPr>
              <a:t>→</a:t>
            </a:r>
            <a:r>
              <a:rPr sz="2799" dirty="0">
                <a:latin typeface="Arial MT"/>
                <a:cs typeface="Arial MT"/>
              </a:rPr>
              <a:t>	infinite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repetition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of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the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main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spc="-20" dirty="0">
                <a:latin typeface="Arial MT"/>
                <a:cs typeface="Arial MT"/>
              </a:rPr>
              <a:t>code</a:t>
            </a:r>
            <a:endParaRPr sz="2799">
              <a:latin typeface="Arial MT"/>
              <a:cs typeface="Arial MT"/>
            </a:endParaRPr>
          </a:p>
          <a:p>
            <a:pPr marL="469124" indent="-456428">
              <a:spcBef>
                <a:spcPts val="1135"/>
              </a:spcBef>
              <a:buClr>
                <a:srgbClr val="000000"/>
              </a:buClr>
              <a:buFont typeface="Wingdings"/>
              <a:buChar char=""/>
              <a:tabLst>
                <a:tab pos="469124" algn="l"/>
              </a:tabLst>
            </a:pP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Development</a:t>
            </a:r>
            <a:r>
              <a:rPr sz="3199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Arial MT"/>
                <a:cs typeface="Arial MT"/>
              </a:rPr>
              <a:t>cycle</a:t>
            </a:r>
            <a:r>
              <a:rPr sz="3199" spc="-10" dirty="0">
                <a:latin typeface="Arial MT"/>
                <a:cs typeface="Arial MT"/>
              </a:rPr>
              <a:t>:</a:t>
            </a:r>
            <a:endParaRPr sz="3199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314" y="4879469"/>
            <a:ext cx="1566263" cy="10939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49441" y="5259863"/>
            <a:ext cx="418991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20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endParaRPr sz="1799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881" y="4922130"/>
            <a:ext cx="1566264" cy="10939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5113" y="5299477"/>
            <a:ext cx="862740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solidFill>
                  <a:srgbClr val="FFFFFF"/>
                </a:solidFill>
                <a:latin typeface="Arial MT"/>
                <a:cs typeface="Arial MT"/>
              </a:rPr>
              <a:t>Compile</a:t>
            </a:r>
            <a:endParaRPr sz="1799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0505" y="4885565"/>
            <a:ext cx="1566264" cy="109394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02271" y="5265956"/>
            <a:ext cx="748470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solidFill>
                  <a:srgbClr val="FFFFFF"/>
                </a:solidFill>
                <a:latin typeface="Arial MT"/>
                <a:cs typeface="Arial MT"/>
              </a:rPr>
              <a:t>Upload</a:t>
            </a:r>
            <a:endParaRPr sz="1799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7411" y="4879469"/>
            <a:ext cx="1566264" cy="10969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801802" y="5259863"/>
            <a:ext cx="444384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25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endParaRPr sz="1799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44025" y="5228900"/>
            <a:ext cx="579604" cy="380901"/>
            <a:chOff x="3644974" y="5229369"/>
            <a:chExt cx="579755" cy="381000"/>
          </a:xfrm>
        </p:grpSpPr>
        <p:sp>
          <p:nvSpPr>
            <p:cNvPr id="15" name="object 15"/>
            <p:cNvSpPr/>
            <p:nvPr/>
          </p:nvSpPr>
          <p:spPr>
            <a:xfrm>
              <a:off x="3649737" y="523413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427140" y="0"/>
                  </a:moveTo>
                  <a:lnTo>
                    <a:pt x="427140" y="92654"/>
                  </a:lnTo>
                  <a:lnTo>
                    <a:pt x="0" y="92654"/>
                  </a:lnTo>
                  <a:lnTo>
                    <a:pt x="0" y="277962"/>
                  </a:lnTo>
                  <a:lnTo>
                    <a:pt x="427140" y="277962"/>
                  </a:lnTo>
                  <a:lnTo>
                    <a:pt x="427140" y="371167"/>
                  </a:lnTo>
                  <a:lnTo>
                    <a:pt x="569879" y="185308"/>
                  </a:lnTo>
                  <a:lnTo>
                    <a:pt x="4271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9737" y="523413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0" y="92654"/>
                  </a:moveTo>
                  <a:lnTo>
                    <a:pt x="427140" y="92654"/>
                  </a:lnTo>
                  <a:lnTo>
                    <a:pt x="427140" y="0"/>
                  </a:lnTo>
                  <a:lnTo>
                    <a:pt x="569880" y="185308"/>
                  </a:lnTo>
                  <a:lnTo>
                    <a:pt x="427140" y="371168"/>
                  </a:lnTo>
                  <a:lnTo>
                    <a:pt x="427140" y="277962"/>
                  </a:lnTo>
                  <a:lnTo>
                    <a:pt x="0" y="277962"/>
                  </a:lnTo>
                  <a:lnTo>
                    <a:pt x="0" y="92654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095596" y="5226852"/>
            <a:ext cx="579604" cy="380901"/>
            <a:chOff x="6097184" y="5227320"/>
            <a:chExt cx="579755" cy="381000"/>
          </a:xfrm>
        </p:grpSpPr>
        <p:sp>
          <p:nvSpPr>
            <p:cNvPr id="18" name="object 18"/>
            <p:cNvSpPr/>
            <p:nvPr/>
          </p:nvSpPr>
          <p:spPr>
            <a:xfrm>
              <a:off x="6101947" y="523208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427141" y="0"/>
                  </a:moveTo>
                  <a:lnTo>
                    <a:pt x="427141" y="92654"/>
                  </a:lnTo>
                  <a:lnTo>
                    <a:pt x="0" y="92654"/>
                  </a:lnTo>
                  <a:lnTo>
                    <a:pt x="0" y="277962"/>
                  </a:lnTo>
                  <a:lnTo>
                    <a:pt x="427141" y="277962"/>
                  </a:lnTo>
                  <a:lnTo>
                    <a:pt x="427141" y="371168"/>
                  </a:lnTo>
                  <a:lnTo>
                    <a:pt x="569880" y="185308"/>
                  </a:lnTo>
                  <a:lnTo>
                    <a:pt x="4271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1947" y="523208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0" y="92654"/>
                  </a:moveTo>
                  <a:lnTo>
                    <a:pt x="427140" y="92654"/>
                  </a:lnTo>
                  <a:lnTo>
                    <a:pt x="427140" y="0"/>
                  </a:lnTo>
                  <a:lnTo>
                    <a:pt x="569880" y="185308"/>
                  </a:lnTo>
                  <a:lnTo>
                    <a:pt x="427140" y="371168"/>
                  </a:lnTo>
                  <a:lnTo>
                    <a:pt x="427140" y="277962"/>
                  </a:lnTo>
                  <a:lnTo>
                    <a:pt x="0" y="277962"/>
                  </a:lnTo>
                  <a:lnTo>
                    <a:pt x="0" y="92654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566393" y="5226852"/>
            <a:ext cx="579604" cy="380901"/>
            <a:chOff x="8568624" y="5227320"/>
            <a:chExt cx="579755" cy="381000"/>
          </a:xfrm>
        </p:grpSpPr>
        <p:sp>
          <p:nvSpPr>
            <p:cNvPr id="21" name="object 21"/>
            <p:cNvSpPr/>
            <p:nvPr/>
          </p:nvSpPr>
          <p:spPr>
            <a:xfrm>
              <a:off x="8573386" y="523208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427140" y="0"/>
                  </a:moveTo>
                  <a:lnTo>
                    <a:pt x="427140" y="92654"/>
                  </a:lnTo>
                  <a:lnTo>
                    <a:pt x="0" y="92654"/>
                  </a:lnTo>
                  <a:lnTo>
                    <a:pt x="0" y="277962"/>
                  </a:lnTo>
                  <a:lnTo>
                    <a:pt x="427140" y="277962"/>
                  </a:lnTo>
                  <a:lnTo>
                    <a:pt x="427140" y="371168"/>
                  </a:lnTo>
                  <a:lnTo>
                    <a:pt x="569879" y="185308"/>
                  </a:lnTo>
                  <a:lnTo>
                    <a:pt x="4271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8573386" y="5232082"/>
              <a:ext cx="570230" cy="371475"/>
            </a:xfrm>
            <a:custGeom>
              <a:avLst/>
              <a:gdLst/>
              <a:ahLst/>
              <a:cxnLst/>
              <a:rect l="l" t="t" r="r" b="b"/>
              <a:pathLst>
                <a:path w="570229" h="371475">
                  <a:moveTo>
                    <a:pt x="0" y="92654"/>
                  </a:moveTo>
                  <a:lnTo>
                    <a:pt x="427140" y="92654"/>
                  </a:lnTo>
                  <a:lnTo>
                    <a:pt x="427140" y="0"/>
                  </a:lnTo>
                  <a:lnTo>
                    <a:pt x="569880" y="185308"/>
                  </a:lnTo>
                  <a:lnTo>
                    <a:pt x="427140" y="371168"/>
                  </a:lnTo>
                  <a:lnTo>
                    <a:pt x="427140" y="277962"/>
                  </a:lnTo>
                  <a:lnTo>
                    <a:pt x="0" y="277962"/>
                  </a:lnTo>
                  <a:lnTo>
                    <a:pt x="0" y="92654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242622" y="1837937"/>
            <a:ext cx="9535216" cy="4509865"/>
            <a:chOff x="2243207" y="1837522"/>
            <a:chExt cx="9537700" cy="45110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9082" y="1853397"/>
              <a:ext cx="7935601" cy="44790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51145" y="1845460"/>
              <a:ext cx="7952105" cy="4495165"/>
            </a:xfrm>
            <a:custGeom>
              <a:avLst/>
              <a:gdLst/>
              <a:ahLst/>
              <a:cxnLst/>
              <a:rect l="l" t="t" r="r" b="b"/>
              <a:pathLst>
                <a:path w="7952105" h="4495165">
                  <a:moveTo>
                    <a:pt x="0" y="0"/>
                  </a:moveTo>
                  <a:lnTo>
                    <a:pt x="7951477" y="0"/>
                  </a:lnTo>
                  <a:lnTo>
                    <a:pt x="7951477" y="4494919"/>
                  </a:lnTo>
                  <a:lnTo>
                    <a:pt x="0" y="4494919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9" y="4901183"/>
              <a:ext cx="2834639" cy="9509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19629" y="5018118"/>
            <a:ext cx="979550" cy="51294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199" spc="-20" dirty="0">
                <a:solidFill>
                  <a:srgbClr val="FFFFFF"/>
                </a:solidFill>
                <a:latin typeface="Calibri"/>
                <a:cs typeface="Calibri"/>
              </a:rPr>
              <a:t>ARDU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31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10173358" y="5018118"/>
            <a:ext cx="1305220" cy="51294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3199" dirty="0">
                <a:solidFill>
                  <a:srgbClr val="FFFFFF"/>
                </a:solidFill>
                <a:latin typeface="Calibri"/>
                <a:cs typeface="Calibri"/>
              </a:rPr>
              <a:t>INO</a:t>
            </a:r>
            <a:r>
              <a:rPr sz="3199" spc="-25" dirty="0">
                <a:solidFill>
                  <a:srgbClr val="FFFFFF"/>
                </a:solidFill>
                <a:latin typeface="Calibri"/>
                <a:cs typeface="Calibri"/>
              </a:rPr>
              <a:t> IDE</a:t>
            </a:r>
            <a:endParaRPr sz="3199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3305" y="1908031"/>
            <a:ext cx="10678553" cy="427751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46" rIns="0" bIns="0" rtlCol="0">
            <a:spAutoFit/>
          </a:bodyPr>
          <a:lstStyle/>
          <a:p>
            <a:pPr marL="91413">
              <a:spcBef>
                <a:spcPts val="265"/>
              </a:spcBef>
            </a:pPr>
            <a:r>
              <a:rPr sz="2399" i="1" dirty="0">
                <a:latin typeface="Consolas"/>
                <a:cs typeface="Consolas"/>
              </a:rPr>
              <a:t>#define</a:t>
            </a:r>
            <a:r>
              <a:rPr sz="2399" i="1" spc="-5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LED_PIN</a:t>
            </a:r>
            <a:r>
              <a:rPr sz="2399" i="1" spc="-55" dirty="0">
                <a:latin typeface="Consolas"/>
                <a:cs typeface="Consolas"/>
              </a:rPr>
              <a:t> </a:t>
            </a:r>
            <a:r>
              <a:rPr sz="2399" i="1" spc="-25" dirty="0">
                <a:latin typeface="Consolas"/>
                <a:cs typeface="Consolas"/>
              </a:rPr>
              <a:t>13</a:t>
            </a:r>
            <a:endParaRPr sz="2399">
              <a:latin typeface="Consolas"/>
              <a:cs typeface="Consolas"/>
            </a:endParaRPr>
          </a:p>
          <a:p>
            <a:pPr marL="91413">
              <a:spcBef>
                <a:spcPts val="915"/>
              </a:spcBef>
            </a:pPr>
            <a:r>
              <a:rPr sz="2399" dirty="0">
                <a:latin typeface="Consolas"/>
                <a:cs typeface="Consolas"/>
              </a:rPr>
              <a:t>void</a:t>
            </a:r>
            <a:r>
              <a:rPr sz="2399" spc="-45" dirty="0">
                <a:latin typeface="Consolas"/>
                <a:cs typeface="Consolas"/>
              </a:rPr>
              <a:t> </a:t>
            </a:r>
            <a:r>
              <a:rPr sz="2399" dirty="0">
                <a:latin typeface="Consolas"/>
                <a:cs typeface="Consolas"/>
              </a:rPr>
              <a:t>setup()</a:t>
            </a:r>
            <a:r>
              <a:rPr sz="2399" spc="-40" dirty="0">
                <a:latin typeface="Consolas"/>
                <a:cs typeface="Consolas"/>
              </a:rPr>
              <a:t> </a:t>
            </a:r>
            <a:r>
              <a:rPr sz="2399" spc="-50" dirty="0">
                <a:latin typeface="Consolas"/>
                <a:cs typeface="Consolas"/>
              </a:rPr>
              <a:t>{</a:t>
            </a:r>
            <a:endParaRPr sz="2399">
              <a:latin typeface="Consolas"/>
              <a:cs typeface="Consolas"/>
            </a:endParaRPr>
          </a:p>
          <a:p>
            <a:pPr marL="427227">
              <a:spcBef>
                <a:spcPts val="20"/>
              </a:spcBef>
            </a:pPr>
            <a:r>
              <a:rPr sz="2399" i="1" dirty="0">
                <a:latin typeface="Consolas"/>
                <a:cs typeface="Consolas"/>
              </a:rPr>
              <a:t>//</a:t>
            </a:r>
            <a:r>
              <a:rPr sz="2399" i="1" spc="-4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initialize</a:t>
            </a:r>
            <a:r>
              <a:rPr sz="2399" i="1" spc="-40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digital</a:t>
            </a:r>
            <a:r>
              <a:rPr sz="2399" i="1" spc="-40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pin</a:t>
            </a:r>
            <a:r>
              <a:rPr sz="2399" i="1" spc="-40" dirty="0">
                <a:latin typeface="Consolas"/>
                <a:cs typeface="Consolas"/>
              </a:rPr>
              <a:t> </a:t>
            </a:r>
            <a:r>
              <a:rPr sz="2399" i="1" spc="-20" dirty="0">
                <a:latin typeface="Consolas"/>
                <a:cs typeface="Consolas"/>
              </a:rPr>
              <a:t>LED.</a:t>
            </a:r>
            <a:endParaRPr sz="2399">
              <a:latin typeface="Consolas"/>
              <a:cs typeface="Consolas"/>
            </a:endParaRPr>
          </a:p>
          <a:p>
            <a:pPr marL="427227">
              <a:lnSpc>
                <a:spcPts val="2829"/>
              </a:lnSpc>
              <a:spcBef>
                <a:spcPts val="25"/>
              </a:spcBef>
            </a:pPr>
            <a:r>
              <a:rPr sz="2399" dirty="0">
                <a:latin typeface="Consolas"/>
                <a:cs typeface="Consolas"/>
              </a:rPr>
              <a:t>pinMode(LED_PIN,</a:t>
            </a:r>
            <a:r>
              <a:rPr sz="2399" spc="-130" dirty="0">
                <a:latin typeface="Consolas"/>
                <a:cs typeface="Consolas"/>
              </a:rPr>
              <a:t> </a:t>
            </a:r>
            <a:r>
              <a:rPr sz="2399" spc="-10" dirty="0">
                <a:latin typeface="Consolas"/>
                <a:cs typeface="Consolas"/>
              </a:rPr>
              <a:t>OUTPUT);</a:t>
            </a:r>
            <a:endParaRPr sz="2399">
              <a:latin typeface="Consolas"/>
              <a:cs typeface="Consolas"/>
            </a:endParaRPr>
          </a:p>
          <a:p>
            <a:pPr marL="91413">
              <a:lnSpc>
                <a:spcPts val="2829"/>
              </a:lnSpc>
            </a:pPr>
            <a:r>
              <a:rPr sz="2399" spc="-50" dirty="0">
                <a:latin typeface="Consolas"/>
                <a:cs typeface="Consolas"/>
              </a:rPr>
              <a:t>}</a:t>
            </a:r>
            <a:endParaRPr sz="2399">
              <a:latin typeface="Consolas"/>
              <a:cs typeface="Consolas"/>
            </a:endParaRPr>
          </a:p>
          <a:p>
            <a:pPr marL="91413">
              <a:spcBef>
                <a:spcPts val="25"/>
              </a:spcBef>
            </a:pPr>
            <a:r>
              <a:rPr sz="2399" dirty="0">
                <a:latin typeface="Consolas"/>
                <a:cs typeface="Consolas"/>
              </a:rPr>
              <a:t>void</a:t>
            </a:r>
            <a:r>
              <a:rPr sz="2399" spc="-40" dirty="0">
                <a:latin typeface="Consolas"/>
                <a:cs typeface="Consolas"/>
              </a:rPr>
              <a:t> </a:t>
            </a:r>
            <a:r>
              <a:rPr sz="2399" dirty="0">
                <a:latin typeface="Consolas"/>
                <a:cs typeface="Consolas"/>
              </a:rPr>
              <a:t>loop()</a:t>
            </a:r>
            <a:r>
              <a:rPr sz="2399" spc="-35" dirty="0">
                <a:latin typeface="Consolas"/>
                <a:cs typeface="Consolas"/>
              </a:rPr>
              <a:t> </a:t>
            </a:r>
            <a:r>
              <a:rPr sz="2399" spc="-50" dirty="0">
                <a:latin typeface="Consolas"/>
                <a:cs typeface="Consolas"/>
              </a:rPr>
              <a:t>{</a:t>
            </a:r>
            <a:endParaRPr sz="2399">
              <a:latin typeface="Consolas"/>
              <a:cs typeface="Consolas"/>
            </a:endParaRPr>
          </a:p>
          <a:p>
            <a:pPr marL="427227" marR="137119">
              <a:lnSpc>
                <a:spcPct val="99400"/>
              </a:lnSpc>
              <a:spcBef>
                <a:spcPts val="40"/>
              </a:spcBef>
              <a:tabLst>
                <a:tab pos="5642187" algn="l"/>
              </a:tabLst>
            </a:pPr>
            <a:r>
              <a:rPr sz="2399" dirty="0">
                <a:latin typeface="Consolas"/>
                <a:cs typeface="Consolas"/>
              </a:rPr>
              <a:t>digitalWrite(LED_PIN,</a:t>
            </a:r>
            <a:r>
              <a:rPr sz="2399" spc="-170" dirty="0">
                <a:latin typeface="Consolas"/>
                <a:cs typeface="Consolas"/>
              </a:rPr>
              <a:t> </a:t>
            </a:r>
            <a:r>
              <a:rPr sz="2399" spc="-10" dirty="0">
                <a:latin typeface="Consolas"/>
                <a:cs typeface="Consolas"/>
              </a:rPr>
              <a:t>HIGH);</a:t>
            </a:r>
            <a:r>
              <a:rPr sz="2399" dirty="0">
                <a:latin typeface="Consolas"/>
                <a:cs typeface="Consolas"/>
              </a:rPr>
              <a:t>	</a:t>
            </a:r>
            <a:r>
              <a:rPr sz="1799" i="1" dirty="0">
                <a:latin typeface="Consolas"/>
                <a:cs typeface="Consolas"/>
              </a:rPr>
              <a:t>//</a:t>
            </a:r>
            <a:r>
              <a:rPr sz="1799" i="1" spc="-20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turn</a:t>
            </a:r>
            <a:r>
              <a:rPr sz="1799" i="1" spc="-20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the</a:t>
            </a:r>
            <a:r>
              <a:rPr sz="1799" i="1" spc="-20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LED</a:t>
            </a:r>
            <a:r>
              <a:rPr sz="1799" i="1" spc="-15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on</a:t>
            </a:r>
            <a:r>
              <a:rPr sz="1799" i="1" spc="-20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(HIGH</a:t>
            </a:r>
            <a:r>
              <a:rPr sz="1799" i="1" spc="-20" dirty="0">
                <a:latin typeface="Consolas"/>
                <a:cs typeface="Consolas"/>
              </a:rPr>
              <a:t> </a:t>
            </a:r>
            <a:r>
              <a:rPr sz="1799" i="1" dirty="0">
                <a:latin typeface="Consolas"/>
                <a:cs typeface="Consolas"/>
              </a:rPr>
              <a:t>voltage</a:t>
            </a:r>
            <a:r>
              <a:rPr sz="1799" i="1" spc="-15" dirty="0">
                <a:latin typeface="Consolas"/>
                <a:cs typeface="Consolas"/>
              </a:rPr>
              <a:t> </a:t>
            </a:r>
            <a:r>
              <a:rPr sz="1799" i="1" spc="-10" dirty="0">
                <a:latin typeface="Consolas"/>
                <a:cs typeface="Consolas"/>
              </a:rPr>
              <a:t>level) </a:t>
            </a:r>
            <a:r>
              <a:rPr sz="2399" spc="-10" dirty="0">
                <a:latin typeface="Consolas"/>
                <a:cs typeface="Consolas"/>
              </a:rPr>
              <a:t>delay(1000);</a:t>
            </a:r>
            <a:r>
              <a:rPr sz="2399" dirty="0">
                <a:latin typeface="Consolas"/>
                <a:cs typeface="Consolas"/>
              </a:rPr>
              <a:t>	</a:t>
            </a:r>
            <a:r>
              <a:rPr sz="2399" i="1" dirty="0">
                <a:latin typeface="Consolas"/>
                <a:cs typeface="Consolas"/>
              </a:rPr>
              <a:t>//</a:t>
            </a:r>
            <a:r>
              <a:rPr sz="2399" i="1" spc="-20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wait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for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a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spc="-10" dirty="0">
                <a:latin typeface="Consolas"/>
                <a:cs typeface="Consolas"/>
              </a:rPr>
              <a:t>second </a:t>
            </a:r>
            <a:r>
              <a:rPr sz="2399" dirty="0">
                <a:latin typeface="Consolas"/>
                <a:cs typeface="Consolas"/>
              </a:rPr>
              <a:t>digitalWrite(LED_PIN,</a:t>
            </a:r>
            <a:r>
              <a:rPr sz="2399" spc="-170" dirty="0">
                <a:latin typeface="Consolas"/>
                <a:cs typeface="Consolas"/>
              </a:rPr>
              <a:t> </a:t>
            </a:r>
            <a:r>
              <a:rPr sz="2399" spc="-10" dirty="0">
                <a:latin typeface="Consolas"/>
                <a:cs typeface="Consolas"/>
              </a:rPr>
              <a:t>LOW);</a:t>
            </a:r>
            <a:r>
              <a:rPr sz="2399" dirty="0">
                <a:latin typeface="Consolas"/>
                <a:cs typeface="Consolas"/>
              </a:rPr>
              <a:t>	</a:t>
            </a:r>
            <a:r>
              <a:rPr sz="1999" i="1" dirty="0">
                <a:latin typeface="Consolas"/>
                <a:cs typeface="Consolas"/>
              </a:rPr>
              <a:t>//</a:t>
            </a:r>
            <a:r>
              <a:rPr sz="1999" i="1" spc="-45" dirty="0">
                <a:latin typeface="Consolas"/>
                <a:cs typeface="Consolas"/>
              </a:rPr>
              <a:t> </a:t>
            </a:r>
            <a:r>
              <a:rPr sz="1999" i="1" dirty="0">
                <a:latin typeface="Consolas"/>
                <a:cs typeface="Consolas"/>
              </a:rPr>
              <a:t>turn</a:t>
            </a:r>
            <a:r>
              <a:rPr sz="1999" i="1" spc="-40" dirty="0">
                <a:latin typeface="Consolas"/>
                <a:cs typeface="Consolas"/>
              </a:rPr>
              <a:t> </a:t>
            </a:r>
            <a:r>
              <a:rPr sz="1999" i="1" dirty="0">
                <a:latin typeface="Consolas"/>
                <a:cs typeface="Consolas"/>
              </a:rPr>
              <a:t>the</a:t>
            </a:r>
            <a:r>
              <a:rPr sz="1999" i="1" spc="-45" dirty="0">
                <a:latin typeface="Consolas"/>
                <a:cs typeface="Consolas"/>
              </a:rPr>
              <a:t> </a:t>
            </a:r>
            <a:r>
              <a:rPr sz="1999" i="1" dirty="0">
                <a:latin typeface="Consolas"/>
                <a:cs typeface="Consolas"/>
              </a:rPr>
              <a:t>LED</a:t>
            </a:r>
            <a:r>
              <a:rPr sz="1999" i="1" spc="-40" dirty="0">
                <a:latin typeface="Consolas"/>
                <a:cs typeface="Consolas"/>
              </a:rPr>
              <a:t> </a:t>
            </a:r>
            <a:r>
              <a:rPr sz="1999" i="1" dirty="0">
                <a:latin typeface="Consolas"/>
                <a:cs typeface="Consolas"/>
              </a:rPr>
              <a:t>off</a:t>
            </a:r>
            <a:r>
              <a:rPr sz="1999" i="1" spc="-45" dirty="0">
                <a:latin typeface="Consolas"/>
                <a:cs typeface="Consolas"/>
              </a:rPr>
              <a:t> </a:t>
            </a:r>
            <a:r>
              <a:rPr sz="1999" i="1" dirty="0">
                <a:latin typeface="Consolas"/>
                <a:cs typeface="Consolas"/>
              </a:rPr>
              <a:t>(voltage</a:t>
            </a:r>
            <a:r>
              <a:rPr sz="1999" i="1" spc="-40" dirty="0">
                <a:latin typeface="Consolas"/>
                <a:cs typeface="Consolas"/>
              </a:rPr>
              <a:t> </a:t>
            </a:r>
            <a:r>
              <a:rPr sz="1999" i="1" spc="-20" dirty="0">
                <a:latin typeface="Consolas"/>
                <a:cs typeface="Consolas"/>
              </a:rPr>
              <a:t>LOW) </a:t>
            </a:r>
            <a:r>
              <a:rPr sz="2399" spc="-10" dirty="0">
                <a:latin typeface="Consolas"/>
                <a:cs typeface="Consolas"/>
              </a:rPr>
              <a:t>delay(1000);</a:t>
            </a:r>
            <a:r>
              <a:rPr sz="2399" dirty="0">
                <a:latin typeface="Consolas"/>
                <a:cs typeface="Consolas"/>
              </a:rPr>
              <a:t>	</a:t>
            </a:r>
            <a:r>
              <a:rPr sz="2399" i="1" dirty="0">
                <a:latin typeface="Consolas"/>
                <a:cs typeface="Consolas"/>
              </a:rPr>
              <a:t>//</a:t>
            </a:r>
            <a:r>
              <a:rPr sz="2399" i="1" spc="-20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wait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for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dirty="0">
                <a:latin typeface="Consolas"/>
                <a:cs typeface="Consolas"/>
              </a:rPr>
              <a:t>a</a:t>
            </a:r>
            <a:r>
              <a:rPr sz="2399" i="1" spc="-15" dirty="0">
                <a:latin typeface="Consolas"/>
                <a:cs typeface="Consolas"/>
              </a:rPr>
              <a:t> </a:t>
            </a:r>
            <a:r>
              <a:rPr sz="2399" i="1" spc="-10" dirty="0">
                <a:latin typeface="Consolas"/>
                <a:cs typeface="Consolas"/>
              </a:rPr>
              <a:t>second</a:t>
            </a:r>
            <a:endParaRPr sz="2399">
              <a:latin typeface="Consolas"/>
              <a:cs typeface="Consolas"/>
            </a:endParaRPr>
          </a:p>
          <a:p>
            <a:pPr marL="91413">
              <a:spcBef>
                <a:spcPts val="25"/>
              </a:spcBef>
            </a:pPr>
            <a:r>
              <a:rPr sz="2399" spc="-50" dirty="0">
                <a:latin typeface="Consolas"/>
                <a:cs typeface="Consolas"/>
              </a:rPr>
              <a:t>}</a:t>
            </a:r>
            <a:endParaRPr sz="2399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575149" y="1954231"/>
            <a:ext cx="3007847" cy="340260"/>
          </a:xfrm>
          <a:prstGeom prst="rect">
            <a:avLst/>
          </a:prstGeom>
          <a:solidFill>
            <a:srgbClr val="FFFFFF"/>
          </a:solidFill>
          <a:ln w="15875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1413">
              <a:spcBef>
                <a:spcPts val="254"/>
              </a:spcBef>
            </a:pPr>
            <a:r>
              <a:rPr sz="1999" dirty="0">
                <a:latin typeface="Calibri"/>
                <a:cs typeface="Calibri"/>
              </a:rPr>
              <a:t>CLASSICAL</a:t>
            </a:r>
            <a:r>
              <a:rPr sz="1999" spc="-45" dirty="0">
                <a:latin typeface="Calibri"/>
                <a:cs typeface="Calibri"/>
              </a:rPr>
              <a:t> </a:t>
            </a:r>
            <a:r>
              <a:rPr sz="1999" b="1" dirty="0">
                <a:latin typeface="Calibri"/>
                <a:cs typeface="Calibri"/>
              </a:rPr>
              <a:t>BLINK</a:t>
            </a:r>
            <a:r>
              <a:rPr sz="1999" b="1" spc="-30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EXAMPLE</a:t>
            </a:r>
            <a:endParaRPr sz="1999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/>
          <p:nvPr/>
        </p:nvSpPr>
        <p:spPr>
          <a:xfrm>
            <a:off x="1189839" y="2010024"/>
            <a:ext cx="10049432" cy="4219111"/>
          </a:xfrm>
          <a:custGeom>
            <a:avLst/>
            <a:gdLst/>
            <a:ahLst/>
            <a:cxnLst/>
            <a:rect l="l" t="t" r="r" b="b"/>
            <a:pathLst>
              <a:path w="10052050" h="4220210">
                <a:moveTo>
                  <a:pt x="0" y="0"/>
                </a:moveTo>
                <a:lnTo>
                  <a:pt x="10051461" y="0"/>
                </a:lnTo>
                <a:lnTo>
                  <a:pt x="10051461" y="4219820"/>
                </a:lnTo>
                <a:lnTo>
                  <a:pt x="0" y="421982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9B2D1F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6" name="object 6"/>
          <p:cNvSpPr txBox="1"/>
          <p:nvPr/>
        </p:nvSpPr>
        <p:spPr>
          <a:xfrm>
            <a:off x="1177142" y="1970911"/>
            <a:ext cx="9625363" cy="3964542"/>
          </a:xfrm>
          <a:prstGeom prst="rect">
            <a:avLst/>
          </a:prstGeom>
        </p:spPr>
        <p:txBody>
          <a:bodyPr vert="horz" wrap="square" lIns="0" tIns="64118" rIns="0" bIns="0" rtlCol="0">
            <a:spAutoFit/>
          </a:bodyPr>
          <a:lstStyle/>
          <a:p>
            <a:pPr marL="354859" indent="-342162">
              <a:spcBef>
                <a:spcPts val="505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25" dirty="0">
                <a:latin typeface="Consolas"/>
                <a:cs typeface="Consolas"/>
              </a:rPr>
              <a:t>boolean</a:t>
            </a:r>
            <a:r>
              <a:rPr sz="1999" b="1" spc="-655" dirty="0">
                <a:latin typeface="Consolas"/>
                <a:cs typeface="Consolas"/>
              </a:rPr>
              <a:t> </a:t>
            </a:r>
            <a:r>
              <a:rPr sz="1600" dirty="0">
                <a:latin typeface="Arial MT"/>
                <a:cs typeface="Arial MT"/>
              </a:rPr>
              <a:t>(8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 simple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logical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true/false.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409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byte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(8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unsigned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0-</a:t>
            </a:r>
            <a:r>
              <a:rPr sz="1600" spc="-20" dirty="0">
                <a:latin typeface="Arial MT"/>
                <a:cs typeface="Arial MT"/>
              </a:rPr>
              <a:t>255.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505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char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(8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-</a:t>
            </a:r>
            <a:r>
              <a:rPr sz="1600" dirty="0">
                <a:latin typeface="Arial MT"/>
                <a:cs typeface="Arial MT"/>
              </a:rPr>
              <a:t>128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127.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480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unsigned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999" b="1" spc="-10" dirty="0">
                <a:latin typeface="Arial"/>
                <a:cs typeface="Arial"/>
              </a:rPr>
              <a:t>char</a:t>
            </a:r>
            <a:r>
              <a:rPr sz="1999" b="1" spc="-1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(8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same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‘byte’;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what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you’re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after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‘byte’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instead.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505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dirty="0">
                <a:latin typeface="Arial"/>
                <a:cs typeface="Arial"/>
              </a:rPr>
              <a:t>word</a:t>
            </a:r>
            <a:r>
              <a:rPr sz="1999" b="1" spc="-1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(16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unsigned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0-65535.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500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unsigned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999" b="1" dirty="0">
                <a:latin typeface="Arial"/>
                <a:cs typeface="Arial"/>
              </a:rPr>
              <a:t>int</a:t>
            </a:r>
            <a:r>
              <a:rPr sz="1999" b="1" spc="-13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(16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same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‘word’.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‘word’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clarity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brevity.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409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dirty="0">
                <a:latin typeface="Arial"/>
                <a:cs typeface="Arial"/>
              </a:rPr>
              <a:t>int</a:t>
            </a:r>
            <a:r>
              <a:rPr sz="1999" b="1" spc="-14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(16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bit)-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-</a:t>
            </a:r>
            <a:r>
              <a:rPr sz="1600" dirty="0">
                <a:latin typeface="Arial MT"/>
                <a:cs typeface="Arial MT"/>
              </a:rPr>
              <a:t>32768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32767.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505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unsigned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999" b="1" spc="-10" dirty="0">
                <a:latin typeface="Arial"/>
                <a:cs typeface="Arial"/>
              </a:rPr>
              <a:t>long</a:t>
            </a:r>
            <a:r>
              <a:rPr sz="1999" b="1" spc="-12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(32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bit)-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unsigned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0-4,294,967,295.</a:t>
            </a:r>
            <a:endParaRPr sz="1600">
              <a:latin typeface="Arial MT"/>
              <a:cs typeface="Arial MT"/>
            </a:endParaRPr>
          </a:p>
          <a:p>
            <a:pPr marL="354859" indent="-342162">
              <a:spcBef>
                <a:spcPts val="480"/>
              </a:spcBef>
              <a:buFont typeface="Wingdings"/>
              <a:buChar char=""/>
              <a:tabLst>
                <a:tab pos="354859" algn="l"/>
              </a:tabLst>
            </a:pPr>
            <a:r>
              <a:rPr sz="1999" b="1" spc="-10" dirty="0">
                <a:latin typeface="Arial"/>
                <a:cs typeface="Arial"/>
              </a:rPr>
              <a:t>long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(32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-</a:t>
            </a:r>
            <a:r>
              <a:rPr sz="1600" dirty="0">
                <a:latin typeface="Arial MT"/>
                <a:cs typeface="Arial MT"/>
              </a:rPr>
              <a:t>2,147,483,648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2,147,483,647.</a:t>
            </a:r>
            <a:endParaRPr sz="1600">
              <a:latin typeface="Arial MT"/>
              <a:cs typeface="Arial MT"/>
            </a:endParaRPr>
          </a:p>
          <a:p>
            <a:pPr marL="355493" marR="5078" indent="-342797">
              <a:lnSpc>
                <a:spcPct val="116700"/>
              </a:lnSpc>
              <a:spcBef>
                <a:spcPts val="100"/>
              </a:spcBef>
              <a:buFont typeface="Wingdings"/>
              <a:buChar char=""/>
              <a:tabLst>
                <a:tab pos="355493" algn="l"/>
              </a:tabLst>
            </a:pPr>
            <a:r>
              <a:rPr sz="1999" b="1" spc="-10" dirty="0">
                <a:latin typeface="Arial"/>
                <a:cs typeface="Arial"/>
              </a:rPr>
              <a:t>float</a:t>
            </a:r>
            <a:r>
              <a:rPr sz="1999" b="1" spc="-130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(32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bit)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signed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number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-3.4028235-</a:t>
            </a:r>
            <a:r>
              <a:rPr sz="1600" dirty="0">
                <a:latin typeface="Arial MT"/>
                <a:cs typeface="Arial MT"/>
              </a:rPr>
              <a:t>E38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3.4028235-</a:t>
            </a:r>
            <a:r>
              <a:rPr sz="1600" dirty="0">
                <a:latin typeface="Arial MT"/>
                <a:cs typeface="Arial MT"/>
              </a:rPr>
              <a:t>E38.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Floating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point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not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native;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compiler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jump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through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hoops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make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work.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avoid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should.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089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420891"/>
            <a:ext cx="10053162" cy="68962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0246" y="1855615"/>
            <a:ext cx="4040088" cy="4081208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18">
              <a:lnSpc>
                <a:spcPts val="3253"/>
              </a:lnSpc>
            </a:pPr>
            <a:r>
              <a:rPr sz="2799" b="1" dirty="0">
                <a:latin typeface="Arial"/>
                <a:cs typeface="Arial"/>
              </a:rPr>
              <a:t>Digital</a:t>
            </a:r>
            <a:r>
              <a:rPr sz="2799" b="1" spc="-75" dirty="0">
                <a:latin typeface="Arial"/>
                <a:cs typeface="Arial"/>
              </a:rPr>
              <a:t> </a:t>
            </a:r>
            <a:r>
              <a:rPr sz="2799" b="1" spc="-25" dirty="0">
                <a:latin typeface="Arial"/>
                <a:cs typeface="Arial"/>
              </a:rPr>
              <a:t>I/O</a:t>
            </a:r>
            <a:endParaRPr sz="2799">
              <a:latin typeface="Arial"/>
              <a:cs typeface="Arial"/>
            </a:endParaRPr>
          </a:p>
          <a:p>
            <a:pPr marL="862706" indent="-323118">
              <a:spcBef>
                <a:spcPts val="104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digitalRead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0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digitalWrite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30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pinMode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107918">
              <a:spcBef>
                <a:spcPts val="1420"/>
              </a:spcBef>
            </a:pPr>
            <a:r>
              <a:rPr sz="2799" b="1" dirty="0">
                <a:latin typeface="Arial"/>
                <a:cs typeface="Arial"/>
              </a:rPr>
              <a:t>Analog</a:t>
            </a:r>
            <a:r>
              <a:rPr sz="2799" b="1" spc="-110" dirty="0">
                <a:latin typeface="Arial"/>
                <a:cs typeface="Arial"/>
              </a:rPr>
              <a:t> </a:t>
            </a:r>
            <a:r>
              <a:rPr sz="2799" b="1" spc="-25" dirty="0">
                <a:latin typeface="Arial"/>
                <a:cs typeface="Arial"/>
              </a:rPr>
              <a:t>I/O</a:t>
            </a:r>
            <a:endParaRPr sz="2799">
              <a:latin typeface="Arial"/>
              <a:cs typeface="Arial"/>
            </a:endParaRPr>
          </a:p>
          <a:p>
            <a:pPr marL="862706" indent="-323118">
              <a:spcBef>
                <a:spcPts val="1050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analogRead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0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analogReference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2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analogWrite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684265" y="6370996"/>
            <a:ext cx="4820292" cy="541033"/>
          </a:xfrm>
          <a:prstGeom prst="rect">
            <a:avLst/>
          </a:prstGeom>
        </p:spPr>
        <p:txBody>
          <a:bodyPr vert="horz" wrap="square" lIns="0" tIns="5079" rIns="0" bIns="0" rtlCol="0" anchor="ctr">
            <a:spAutoFit/>
          </a:bodyPr>
          <a:lstStyle/>
          <a:p>
            <a:pPr marL="2021868">
              <a:spcBef>
                <a:spcPts val="40"/>
              </a:spcBef>
            </a:pPr>
            <a:r>
              <a:rPr spc="-10" dirty="0"/>
              <a:t>PROTOTYPING</a:t>
            </a:r>
            <a:r>
              <a:rPr spc="-40" dirty="0"/>
              <a:t> </a:t>
            </a:r>
            <a:r>
              <a:rPr dirty="0"/>
              <a:t>BOARDS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" dirty="0"/>
              <a:t>LANGUAGES</a:t>
            </a:r>
          </a:p>
          <a:p>
            <a:pPr marL="106648">
              <a:spcBef>
                <a:spcPts val="75"/>
              </a:spcBef>
            </a:pP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BONONI,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M.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DI</a:t>
            </a:r>
            <a:r>
              <a:rPr sz="1100" spc="-3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FELICE,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SCIULLO</a:t>
            </a:r>
            <a:r>
              <a:rPr sz="1100" b="0" dirty="0">
                <a:solidFill>
                  <a:srgbClr val="FFFFFF"/>
                </a:solidFill>
              </a:rPr>
              <a:t>,</a:t>
            </a:r>
            <a:r>
              <a:rPr sz="1100" b="0" spc="195" dirty="0">
                <a:solidFill>
                  <a:srgbClr val="FFFFFF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DEPARTMENT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OF</a:t>
            </a:r>
            <a:r>
              <a:rPr sz="1100" b="0" spc="-3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COMPUTER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SCIENCE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AND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ENGINEERING,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UNIVERSITY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OF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BOLOGNA,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spc="-10" dirty="0">
                <a:solidFill>
                  <a:srgbClr val="CCFFCC"/>
                </a:solidFill>
              </a:rPr>
              <a:t>ITALY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895303" y="6554010"/>
            <a:ext cx="1311341" cy="175002"/>
          </a:xfrm>
          <a:prstGeom prst="rect">
            <a:avLst/>
          </a:prstGeom>
        </p:spPr>
        <p:txBody>
          <a:bodyPr vert="horz" wrap="square" lIns="0" tIns="5714" rIns="0" bIns="0" rtlCol="0" anchor="ctr">
            <a:spAutoFit/>
          </a:bodyPr>
          <a:lstStyle/>
          <a:p>
            <a:pPr marL="38089">
              <a:spcBef>
                <a:spcPts val="45"/>
              </a:spcBef>
            </a:pPr>
            <a:fld id="{81D60167-4931-47E6-BA6A-407CBD079E47}" type="slidenum">
              <a:rPr spc="-25" dirty="0"/>
              <a:pPr marL="38089">
                <a:spcBef>
                  <a:spcPts val="45"/>
                </a:spcBef>
              </a:pPr>
              <a:t>34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478970" y="1861136"/>
            <a:ext cx="4040088" cy="4068387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18">
              <a:lnSpc>
                <a:spcPts val="3259"/>
              </a:lnSpc>
            </a:pPr>
            <a:r>
              <a:rPr sz="2799" b="1" spc="-10" dirty="0">
                <a:latin typeface="Arial"/>
                <a:cs typeface="Arial"/>
              </a:rPr>
              <a:t>Communication</a:t>
            </a:r>
            <a:endParaRPr sz="2799">
              <a:latin typeface="Arial"/>
              <a:cs typeface="Arial"/>
            </a:endParaRPr>
          </a:p>
          <a:p>
            <a:pPr marL="862706" indent="-323118">
              <a:spcBef>
                <a:spcPts val="114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Arial MT"/>
                <a:cs typeface="Arial MT"/>
              </a:rPr>
              <a:t>Serial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00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Arial MT"/>
                <a:cs typeface="Arial MT"/>
              </a:rPr>
              <a:t>stream</a:t>
            </a:r>
            <a:endParaRPr sz="2399">
              <a:latin typeface="Arial MT"/>
              <a:cs typeface="Arial MT"/>
            </a:endParaRPr>
          </a:p>
          <a:p>
            <a:pPr marL="107918">
              <a:spcBef>
                <a:spcPts val="1330"/>
              </a:spcBef>
            </a:pPr>
            <a:r>
              <a:rPr sz="2799" b="1" spc="-20" dirty="0">
                <a:latin typeface="Arial"/>
                <a:cs typeface="Arial"/>
              </a:rPr>
              <a:t>Time</a:t>
            </a:r>
            <a:endParaRPr sz="2799">
              <a:latin typeface="Arial"/>
              <a:cs typeface="Arial"/>
            </a:endParaRPr>
          </a:p>
          <a:p>
            <a:pPr marL="862706" indent="-323118">
              <a:spcBef>
                <a:spcPts val="114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delay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005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delayMicroseconds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30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micros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  <a:p>
            <a:pPr marL="862706" indent="-323118">
              <a:spcBef>
                <a:spcPts val="1130"/>
              </a:spcBef>
              <a:buSzPct val="75000"/>
              <a:buFont typeface="Symbol"/>
              <a:buChar char=""/>
              <a:tabLst>
                <a:tab pos="862706" algn="l"/>
              </a:tabLst>
            </a:pPr>
            <a:r>
              <a:rPr sz="2399" spc="-10" dirty="0">
                <a:latin typeface="Consolas"/>
                <a:cs typeface="Consolas"/>
              </a:rPr>
              <a:t>millis</a:t>
            </a:r>
            <a:r>
              <a:rPr sz="2399" spc="-10" dirty="0">
                <a:latin typeface="Arial MT"/>
                <a:cs typeface="Arial MT"/>
              </a:rPr>
              <a:t>()</a:t>
            </a:r>
            <a:endParaRPr sz="2399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420891"/>
            <a:ext cx="10053162" cy="68962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Arduino</a:t>
            </a:r>
            <a:r>
              <a:rPr spc="-75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xfrm>
            <a:off x="1353344" y="1644862"/>
            <a:ext cx="4324002" cy="4567753"/>
          </a:xfrm>
          <a:prstGeom prst="rect">
            <a:avLst/>
          </a:prstGeom>
        </p:spPr>
        <p:txBody>
          <a:bodyPr vert="horz" wrap="square" lIns="0" tIns="146647" rIns="0" bIns="0" rtlCol="0">
            <a:spAutoFit/>
          </a:bodyPr>
          <a:lstStyle/>
          <a:p>
            <a:pPr marL="526257" indent="-513561">
              <a:lnSpc>
                <a:spcPct val="100000"/>
              </a:lnSpc>
              <a:spcBef>
                <a:spcPts val="1155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Audio</a:t>
            </a:r>
          </a:p>
          <a:p>
            <a:pPr marL="526257" indent="-513561">
              <a:lnSpc>
                <a:spcPct val="100000"/>
              </a:lnSpc>
              <a:spcBef>
                <a:spcPts val="1055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Cloud</a:t>
            </a:r>
          </a:p>
          <a:p>
            <a:pPr marL="526257" indent="-513561">
              <a:lnSpc>
                <a:spcPct val="100000"/>
              </a:lnSpc>
              <a:spcBef>
                <a:spcPts val="960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Communications</a:t>
            </a:r>
          </a:p>
          <a:p>
            <a:pPr marL="526257" indent="-513561">
              <a:lnSpc>
                <a:spcPct val="100000"/>
              </a:lnSpc>
              <a:spcBef>
                <a:spcPts val="1055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Robotics</a:t>
            </a:r>
          </a:p>
          <a:p>
            <a:pPr marL="526257" indent="-513561">
              <a:lnSpc>
                <a:spcPct val="100000"/>
              </a:lnSpc>
              <a:spcBef>
                <a:spcPts val="1080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Sensors</a:t>
            </a:r>
          </a:p>
          <a:p>
            <a:pPr marL="526257" indent="-513561">
              <a:lnSpc>
                <a:spcPct val="100000"/>
              </a:lnSpc>
              <a:spcBef>
                <a:spcPts val="960"/>
              </a:spcBef>
              <a:buFont typeface="Wingdings"/>
              <a:buChar char=""/>
              <a:tabLst>
                <a:tab pos="526257" algn="l"/>
              </a:tabLst>
            </a:pPr>
            <a:r>
              <a:rPr dirty="0"/>
              <a:t>Storage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memory</a:t>
            </a:r>
          </a:p>
          <a:p>
            <a:pPr marL="526257" indent="-513561">
              <a:lnSpc>
                <a:spcPct val="100000"/>
              </a:lnSpc>
              <a:spcBef>
                <a:spcPts val="1055"/>
              </a:spcBef>
              <a:buFont typeface="Wingdings"/>
              <a:buChar char=""/>
              <a:tabLst>
                <a:tab pos="526257" algn="l"/>
              </a:tabLst>
            </a:pPr>
            <a:r>
              <a:rPr spc="-10" dirty="0"/>
              <a:t>Etc..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96450" y="5813950"/>
            <a:ext cx="4819665" cy="320389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43169" rIns="0" bIns="0" rtlCol="0">
            <a:spAutoFit/>
          </a:bodyPr>
          <a:lstStyle/>
          <a:p>
            <a:pPr marL="89508">
              <a:spcBef>
                <a:spcPts val="340"/>
              </a:spcBef>
            </a:pPr>
            <a:r>
              <a:rPr sz="1799" spc="-10" dirty="0">
                <a:latin typeface="Arial MT"/>
                <a:cs typeface="Arial MT"/>
              </a:rPr>
              <a:t>https://playground.arduino.cc/Main/LibraryList</a:t>
            </a:r>
            <a:endParaRPr sz="1799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249" y="1911491"/>
            <a:ext cx="4668319" cy="7343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04773" y="1999351"/>
            <a:ext cx="4222285" cy="39105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399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399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99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99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99" spc="-3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399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99" spc="-10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684265" y="6370996"/>
            <a:ext cx="4820292" cy="541033"/>
          </a:xfrm>
          <a:prstGeom prst="rect">
            <a:avLst/>
          </a:prstGeom>
        </p:spPr>
        <p:txBody>
          <a:bodyPr vert="horz" wrap="square" lIns="0" tIns="5079" rIns="0" bIns="0" rtlCol="0" anchor="ctr">
            <a:spAutoFit/>
          </a:bodyPr>
          <a:lstStyle/>
          <a:p>
            <a:pPr marL="2021868">
              <a:spcBef>
                <a:spcPts val="40"/>
              </a:spcBef>
            </a:pPr>
            <a:r>
              <a:rPr spc="-10" dirty="0"/>
              <a:t>PROTOTYPING</a:t>
            </a:r>
            <a:r>
              <a:rPr spc="-40" dirty="0"/>
              <a:t> </a:t>
            </a:r>
            <a:r>
              <a:rPr dirty="0"/>
              <a:t>BOARDS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" dirty="0"/>
              <a:t>LANGUAGES</a:t>
            </a:r>
          </a:p>
          <a:p>
            <a:pPr marL="106648">
              <a:spcBef>
                <a:spcPts val="75"/>
              </a:spcBef>
            </a:pP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BONONI,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M.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DI</a:t>
            </a:r>
            <a:r>
              <a:rPr sz="1100" spc="-3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FELICE,</a:t>
            </a:r>
            <a:r>
              <a:rPr sz="1100" spc="-20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L.</a:t>
            </a:r>
            <a:r>
              <a:rPr sz="1100" spc="-25" dirty="0">
                <a:solidFill>
                  <a:srgbClr val="FFFFFF"/>
                </a:solidFill>
              </a:rPr>
              <a:t> </a:t>
            </a:r>
            <a:r>
              <a:rPr sz="1100" dirty="0">
                <a:solidFill>
                  <a:srgbClr val="FFFFFF"/>
                </a:solidFill>
              </a:rPr>
              <a:t>SCIULLO</a:t>
            </a:r>
            <a:r>
              <a:rPr sz="1100" b="0" dirty="0">
                <a:solidFill>
                  <a:srgbClr val="FFFFFF"/>
                </a:solidFill>
              </a:rPr>
              <a:t>,</a:t>
            </a:r>
            <a:r>
              <a:rPr sz="1100" b="0" spc="195" dirty="0">
                <a:solidFill>
                  <a:srgbClr val="FFFFFF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DEPARTMENT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OF</a:t>
            </a:r>
            <a:r>
              <a:rPr sz="1100" b="0" spc="-3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COMPUTER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SCIENCE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AND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ENGINEERING,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UNIVERSITY</a:t>
            </a:r>
            <a:r>
              <a:rPr sz="1100" b="0" spc="-25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OF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dirty="0">
                <a:solidFill>
                  <a:srgbClr val="CCFFCC"/>
                </a:solidFill>
              </a:rPr>
              <a:t>BOLOGNA,</a:t>
            </a:r>
            <a:r>
              <a:rPr sz="1100" b="0" spc="-30" dirty="0">
                <a:solidFill>
                  <a:srgbClr val="CCFFCC"/>
                </a:solidFill>
              </a:rPr>
              <a:t> </a:t>
            </a:r>
            <a:r>
              <a:rPr sz="1100" b="0" spc="-10" dirty="0">
                <a:solidFill>
                  <a:srgbClr val="CCFFCC"/>
                </a:solidFill>
              </a:rPr>
              <a:t>ITALY</a:t>
            </a:r>
            <a:endParaRPr sz="1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895303" y="6554010"/>
            <a:ext cx="1311341" cy="175002"/>
          </a:xfrm>
          <a:prstGeom prst="rect">
            <a:avLst/>
          </a:prstGeom>
        </p:spPr>
        <p:txBody>
          <a:bodyPr vert="horz" wrap="square" lIns="0" tIns="5714" rIns="0" bIns="0" rtlCol="0" anchor="ctr">
            <a:spAutoFit/>
          </a:bodyPr>
          <a:lstStyle/>
          <a:p>
            <a:pPr marL="38089">
              <a:spcBef>
                <a:spcPts val="45"/>
              </a:spcBef>
            </a:pPr>
            <a:fld id="{81D60167-4931-47E6-BA6A-407CBD079E47}" type="slidenum">
              <a:rPr spc="-25" dirty="0"/>
              <a:pPr marL="38089">
                <a:spcBef>
                  <a:spcPts val="45"/>
                </a:spcBef>
              </a:pPr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378" y="2435610"/>
            <a:ext cx="9022777" cy="23615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0786" y="2624030"/>
            <a:ext cx="8119535" cy="1661997"/>
          </a:xfrm>
          <a:prstGeom prst="rect">
            <a:avLst/>
          </a:prstGeom>
        </p:spPr>
        <p:txBody>
          <a:bodyPr vert="horz" wrap="square" lIns="0" tIns="33646" rIns="0" bIns="0" rtlCol="0" anchor="b">
            <a:spAutoFit/>
          </a:bodyPr>
          <a:lstStyle/>
          <a:p>
            <a:pPr marL="227261" marR="5078" indent="-215200">
              <a:lnSpc>
                <a:spcPts val="6407"/>
              </a:lnSpc>
              <a:spcBef>
                <a:spcPts val="265"/>
              </a:spcBef>
            </a:pPr>
            <a:r>
              <a:rPr sz="5398" dirty="0">
                <a:solidFill>
                  <a:srgbClr val="FFFFFF"/>
                </a:solidFill>
              </a:rPr>
              <a:t>EXAMPLE</a:t>
            </a:r>
            <a:r>
              <a:rPr sz="5398" spc="-85" dirty="0">
                <a:solidFill>
                  <a:srgbClr val="FFFFFF"/>
                </a:solidFill>
              </a:rPr>
              <a:t> </a:t>
            </a:r>
            <a:r>
              <a:rPr sz="5398" dirty="0">
                <a:solidFill>
                  <a:srgbClr val="FFFFFF"/>
                </a:solidFill>
              </a:rPr>
              <a:t>OF</a:t>
            </a:r>
            <a:r>
              <a:rPr sz="5398" spc="-90" dirty="0">
                <a:solidFill>
                  <a:srgbClr val="FFFFFF"/>
                </a:solidFill>
              </a:rPr>
              <a:t> </a:t>
            </a:r>
            <a:r>
              <a:rPr sz="5398" spc="-40" dirty="0">
                <a:solidFill>
                  <a:srgbClr val="FFFFFF"/>
                </a:solidFill>
              </a:rPr>
              <a:t>SINGLE-</a:t>
            </a:r>
            <a:r>
              <a:rPr sz="5398" spc="-10" dirty="0">
                <a:solidFill>
                  <a:srgbClr val="FFFFFF"/>
                </a:solidFill>
              </a:rPr>
              <a:t>BOARD </a:t>
            </a:r>
            <a:r>
              <a:rPr sz="5398" dirty="0">
                <a:solidFill>
                  <a:srgbClr val="FFFFFF"/>
                </a:solidFill>
              </a:rPr>
              <a:t>COMPUTER:</a:t>
            </a:r>
            <a:r>
              <a:rPr sz="5398" spc="-220" dirty="0">
                <a:solidFill>
                  <a:srgbClr val="FFFFFF"/>
                </a:solidFill>
              </a:rPr>
              <a:t> </a:t>
            </a:r>
            <a:r>
              <a:rPr sz="5398" dirty="0">
                <a:solidFill>
                  <a:srgbClr val="FFFF00"/>
                </a:solidFill>
              </a:rPr>
              <a:t>RASPBERRY</a:t>
            </a:r>
            <a:r>
              <a:rPr sz="5398" spc="-220" dirty="0">
                <a:solidFill>
                  <a:srgbClr val="FFFF00"/>
                </a:solidFill>
              </a:rPr>
              <a:t> </a:t>
            </a:r>
            <a:r>
              <a:rPr sz="5398" spc="-25" dirty="0">
                <a:solidFill>
                  <a:srgbClr val="FFFF00"/>
                </a:solidFill>
              </a:rPr>
              <a:t>PI</a:t>
            </a:r>
            <a:endParaRPr sz="5398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36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8127" y="4345297"/>
            <a:ext cx="177119" cy="358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4"/>
              </a:lnSpc>
            </a:pPr>
            <a:r>
              <a:rPr sz="2499" i="1" spc="-50" dirty="0">
                <a:latin typeface="Arial"/>
                <a:cs typeface="Arial"/>
              </a:rPr>
              <a:t>d</a:t>
            </a:r>
            <a:endParaRPr sz="249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6650" y="1838865"/>
            <a:ext cx="7317103" cy="4159437"/>
          </a:xfrm>
          <a:prstGeom prst="rect">
            <a:avLst/>
          </a:prstGeom>
        </p:spPr>
        <p:txBody>
          <a:bodyPr vert="horz" wrap="square" lIns="0" tIns="99669" rIns="0" bIns="0" rtlCol="0">
            <a:spAutoFit/>
          </a:bodyPr>
          <a:lstStyle/>
          <a:p>
            <a:pPr marL="469759" marR="5078" indent="-457063">
              <a:lnSpc>
                <a:spcPct val="79500"/>
              </a:lnSpc>
              <a:spcBef>
                <a:spcPts val="785"/>
              </a:spcBef>
              <a:buFont typeface="Wingdings"/>
              <a:buChar char=""/>
              <a:tabLst>
                <a:tab pos="469759" algn="l"/>
              </a:tabLst>
            </a:pPr>
            <a:r>
              <a:rPr sz="2799" b="1" dirty="0">
                <a:latin typeface="Arial"/>
                <a:cs typeface="Arial"/>
              </a:rPr>
              <a:t>Developed</a:t>
            </a:r>
            <a:r>
              <a:rPr sz="2799" b="1" spc="-8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in</a:t>
            </a:r>
            <a:r>
              <a:rPr sz="2799" b="1" spc="-75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the</a:t>
            </a:r>
            <a:r>
              <a:rPr sz="2799" b="1" spc="-75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United</a:t>
            </a:r>
            <a:r>
              <a:rPr sz="2799" b="1" spc="-75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Kingdom</a:t>
            </a:r>
            <a:r>
              <a:rPr sz="2799" b="1" spc="-8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by</a:t>
            </a:r>
            <a:r>
              <a:rPr sz="2799" b="1" spc="-70" dirty="0">
                <a:latin typeface="Arial"/>
                <a:cs typeface="Arial"/>
              </a:rPr>
              <a:t> </a:t>
            </a:r>
            <a:r>
              <a:rPr sz="2799" b="1" spc="-25" dirty="0">
                <a:latin typeface="Arial"/>
                <a:cs typeface="Arial"/>
              </a:rPr>
              <a:t>the </a:t>
            </a:r>
            <a:r>
              <a:rPr sz="2799" b="1" dirty="0">
                <a:latin typeface="Arial"/>
                <a:cs typeface="Arial"/>
              </a:rPr>
              <a:t>Raspberry</a:t>
            </a:r>
            <a:r>
              <a:rPr sz="2799" b="1" spc="-9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Pi</a:t>
            </a:r>
            <a:r>
              <a:rPr sz="2799" b="1" spc="-100" dirty="0">
                <a:latin typeface="Arial"/>
                <a:cs typeface="Arial"/>
              </a:rPr>
              <a:t> </a:t>
            </a:r>
            <a:r>
              <a:rPr sz="2799" b="1" dirty="0">
                <a:latin typeface="Arial"/>
                <a:cs typeface="Arial"/>
              </a:rPr>
              <a:t>Foundation</a:t>
            </a:r>
            <a:r>
              <a:rPr sz="2799" b="1" spc="-80" dirty="0">
                <a:latin typeface="Arial"/>
                <a:cs typeface="Arial"/>
              </a:rPr>
              <a:t> </a:t>
            </a:r>
            <a:r>
              <a:rPr sz="2799" dirty="0">
                <a:latin typeface="Arial MT"/>
                <a:cs typeface="Arial MT"/>
              </a:rPr>
              <a:t>to</a:t>
            </a:r>
            <a:r>
              <a:rPr sz="2799" spc="-9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promote</a:t>
            </a:r>
            <a:r>
              <a:rPr sz="2799" spc="-90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the </a:t>
            </a:r>
            <a:r>
              <a:rPr sz="2799" dirty="0">
                <a:latin typeface="Arial MT"/>
                <a:cs typeface="Arial MT"/>
              </a:rPr>
              <a:t>teaching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of</a:t>
            </a:r>
            <a:r>
              <a:rPr sz="2799" spc="-8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basic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computer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science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in </a:t>
            </a:r>
            <a:r>
              <a:rPr sz="2799" dirty="0">
                <a:latin typeface="Arial MT"/>
                <a:cs typeface="Arial MT"/>
              </a:rPr>
              <a:t>schools</a:t>
            </a:r>
            <a:r>
              <a:rPr sz="2799" spc="-8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and</a:t>
            </a:r>
            <a:r>
              <a:rPr sz="2799" spc="-8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in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developing</a:t>
            </a:r>
            <a:r>
              <a:rPr sz="2799" spc="-75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countries.</a:t>
            </a:r>
            <a:endParaRPr sz="2799">
              <a:latin typeface="Arial MT"/>
              <a:cs typeface="Arial MT"/>
            </a:endParaRPr>
          </a:p>
          <a:p>
            <a:pPr marL="469759" marR="246941" indent="-457063">
              <a:lnSpc>
                <a:spcPts val="2399"/>
              </a:lnSpc>
              <a:spcBef>
                <a:spcPts val="1410"/>
              </a:spcBef>
              <a:buFont typeface="Wingdings"/>
              <a:buChar char=""/>
              <a:tabLst>
                <a:tab pos="469759" algn="l"/>
              </a:tabLst>
            </a:pPr>
            <a:r>
              <a:rPr sz="2499" dirty="0">
                <a:latin typeface="Arial MT"/>
                <a:cs typeface="Arial MT"/>
              </a:rPr>
              <a:t>“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Raspberry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Pi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Foundation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is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a</a:t>
            </a:r>
            <a:r>
              <a:rPr sz="2499" i="1" spc="-20" dirty="0">
                <a:latin typeface="Arial"/>
                <a:cs typeface="Arial"/>
              </a:rPr>
              <a:t> UK-</a:t>
            </a:r>
            <a:r>
              <a:rPr sz="2499" i="1" spc="-10" dirty="0">
                <a:latin typeface="Arial"/>
                <a:cs typeface="Arial"/>
              </a:rPr>
              <a:t>based </a:t>
            </a:r>
            <a:r>
              <a:rPr sz="2499" i="1" dirty="0">
                <a:latin typeface="Arial"/>
                <a:cs typeface="Arial"/>
              </a:rPr>
              <a:t>charity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that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works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to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put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power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of</a:t>
            </a:r>
            <a:r>
              <a:rPr sz="2499" i="1" spc="-15" dirty="0">
                <a:latin typeface="Arial"/>
                <a:cs typeface="Arial"/>
              </a:rPr>
              <a:t> </a:t>
            </a:r>
            <a:r>
              <a:rPr sz="2499" i="1" spc="-10" dirty="0">
                <a:latin typeface="Arial"/>
                <a:cs typeface="Arial"/>
              </a:rPr>
              <a:t>digital </a:t>
            </a:r>
            <a:r>
              <a:rPr sz="2499" i="1" dirty="0">
                <a:latin typeface="Arial"/>
                <a:cs typeface="Arial"/>
              </a:rPr>
              <a:t>making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into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hands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of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people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all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over</a:t>
            </a:r>
            <a:r>
              <a:rPr sz="2499" i="1" spc="-25" dirty="0">
                <a:latin typeface="Arial"/>
                <a:cs typeface="Arial"/>
              </a:rPr>
              <a:t> the </a:t>
            </a:r>
            <a:r>
              <a:rPr sz="2499" i="1" dirty="0">
                <a:latin typeface="Arial"/>
                <a:cs typeface="Arial"/>
              </a:rPr>
              <a:t>world,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so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they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are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capable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of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understanding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spc="-25" dirty="0">
                <a:latin typeface="Arial"/>
                <a:cs typeface="Arial"/>
              </a:rPr>
              <a:t>an </a:t>
            </a:r>
            <a:r>
              <a:rPr sz="2499" i="1" dirty="0">
                <a:latin typeface="Arial"/>
                <a:cs typeface="Arial"/>
              </a:rPr>
              <a:t>shaping</a:t>
            </a:r>
            <a:r>
              <a:rPr sz="2499" i="1" spc="-4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our</a:t>
            </a:r>
            <a:r>
              <a:rPr sz="2499" i="1" spc="-3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increasingly</a:t>
            </a:r>
            <a:r>
              <a:rPr sz="2499" i="1" spc="-4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digital</a:t>
            </a:r>
            <a:r>
              <a:rPr sz="2499" i="1" spc="-4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world,</a:t>
            </a:r>
            <a:r>
              <a:rPr sz="2499" i="1" spc="-4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able</a:t>
            </a:r>
            <a:r>
              <a:rPr sz="2499" i="1" spc="-40" dirty="0">
                <a:latin typeface="Arial"/>
                <a:cs typeface="Arial"/>
              </a:rPr>
              <a:t> </a:t>
            </a:r>
            <a:r>
              <a:rPr sz="2499" i="1" spc="-25" dirty="0">
                <a:latin typeface="Arial"/>
                <a:cs typeface="Arial"/>
              </a:rPr>
              <a:t>to </a:t>
            </a:r>
            <a:r>
              <a:rPr sz="2499" i="1" dirty="0">
                <a:latin typeface="Arial"/>
                <a:cs typeface="Arial"/>
              </a:rPr>
              <a:t>solve</a:t>
            </a:r>
            <a:r>
              <a:rPr sz="2499" i="1" spc="-3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problems</a:t>
            </a:r>
            <a:r>
              <a:rPr sz="2499" i="1" spc="-3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that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matter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to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them,</a:t>
            </a:r>
            <a:r>
              <a:rPr sz="2499" i="1" spc="-30" dirty="0">
                <a:latin typeface="Arial"/>
                <a:cs typeface="Arial"/>
              </a:rPr>
              <a:t> </a:t>
            </a:r>
            <a:r>
              <a:rPr sz="2499" i="1" spc="-25" dirty="0">
                <a:latin typeface="Arial"/>
                <a:cs typeface="Arial"/>
              </a:rPr>
              <a:t>and </a:t>
            </a:r>
            <a:r>
              <a:rPr sz="2499" i="1" dirty="0">
                <a:latin typeface="Arial"/>
                <a:cs typeface="Arial"/>
              </a:rPr>
              <a:t>equipped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for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jobs</a:t>
            </a:r>
            <a:r>
              <a:rPr sz="2499" i="1" spc="-25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of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dirty="0">
                <a:latin typeface="Arial"/>
                <a:cs typeface="Arial"/>
              </a:rPr>
              <a:t>the</a:t>
            </a:r>
            <a:r>
              <a:rPr sz="2499" i="1" spc="-20" dirty="0">
                <a:latin typeface="Arial"/>
                <a:cs typeface="Arial"/>
              </a:rPr>
              <a:t> </a:t>
            </a:r>
            <a:r>
              <a:rPr sz="2499" i="1" spc="-10" dirty="0">
                <a:latin typeface="Arial"/>
                <a:cs typeface="Arial"/>
              </a:rPr>
              <a:t>future</a:t>
            </a:r>
            <a:r>
              <a:rPr sz="2499" spc="-10" dirty="0">
                <a:latin typeface="Arial MT"/>
                <a:cs typeface="Arial MT"/>
              </a:rPr>
              <a:t>.”</a:t>
            </a:r>
            <a:endParaRPr sz="2499">
              <a:latin typeface="Arial MT"/>
              <a:cs typeface="Arial MT"/>
            </a:endParaRPr>
          </a:p>
          <a:p>
            <a:pPr marL="1360397">
              <a:spcBef>
                <a:spcPts val="815"/>
              </a:spcBef>
            </a:pPr>
            <a:r>
              <a:rPr sz="1799" spc="-10" dirty="0">
                <a:latin typeface="Arial MT"/>
                <a:cs typeface="Arial MT"/>
              </a:rPr>
              <a:t>https://</a:t>
            </a:r>
            <a:r>
              <a:rPr sz="1799" spc="-10" dirty="0">
                <a:latin typeface="Arial MT"/>
                <a:cs typeface="Arial MT"/>
                <a:hlinkClick r:id="rId2"/>
              </a:rPr>
              <a:t>www.raspberrypi.org/about/</a:t>
            </a:r>
            <a:endParaRPr sz="1799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564147" y="3035507"/>
            <a:ext cx="3058633" cy="2042898"/>
            <a:chOff x="8566378" y="3035405"/>
            <a:chExt cx="3059430" cy="20434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2253" y="3051280"/>
              <a:ext cx="3027085" cy="20112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74316" y="3043342"/>
              <a:ext cx="3043555" cy="2027555"/>
            </a:xfrm>
            <a:custGeom>
              <a:avLst/>
              <a:gdLst/>
              <a:ahLst/>
              <a:cxnLst/>
              <a:rect l="l" t="t" r="r" b="b"/>
              <a:pathLst>
                <a:path w="3043554" h="2027554">
                  <a:moveTo>
                    <a:pt x="0" y="0"/>
                  </a:moveTo>
                  <a:lnTo>
                    <a:pt x="3042960" y="0"/>
                  </a:lnTo>
                  <a:lnTo>
                    <a:pt x="3042960" y="2027114"/>
                  </a:lnTo>
                  <a:lnTo>
                    <a:pt x="0" y="202711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6650" y="1825662"/>
            <a:ext cx="7285361" cy="3950575"/>
          </a:xfrm>
          <a:prstGeom prst="rect">
            <a:avLst/>
          </a:prstGeom>
        </p:spPr>
        <p:txBody>
          <a:bodyPr vert="horz" wrap="square" lIns="0" tIns="104748" rIns="0" bIns="0" rtlCol="0">
            <a:spAutoFit/>
          </a:bodyPr>
          <a:lstStyle/>
          <a:p>
            <a:pPr marL="469759" marR="109187" indent="-457063">
              <a:lnSpc>
                <a:spcPct val="79800"/>
              </a:lnSpc>
              <a:spcBef>
                <a:spcPts val="825"/>
              </a:spcBef>
              <a:buFont typeface="Wingdings"/>
              <a:buChar char=""/>
              <a:tabLst>
                <a:tab pos="469759" algn="l"/>
              </a:tabLst>
            </a:pPr>
            <a:r>
              <a:rPr sz="2999" dirty="0">
                <a:latin typeface="Arial MT"/>
                <a:cs typeface="Arial MT"/>
              </a:rPr>
              <a:t>Foundation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trustee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Eben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spc="-10" dirty="0">
                <a:latin typeface="Arial MT"/>
                <a:cs typeface="Arial MT"/>
              </a:rPr>
              <a:t>Upton </a:t>
            </a:r>
            <a:r>
              <a:rPr sz="2999" dirty="0">
                <a:latin typeface="Arial MT"/>
                <a:cs typeface="Arial MT"/>
              </a:rPr>
              <a:t>assembled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a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group</a:t>
            </a:r>
            <a:r>
              <a:rPr sz="2999" spc="-3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of</a:t>
            </a:r>
            <a:r>
              <a:rPr sz="2999" spc="-25" dirty="0">
                <a:latin typeface="Arial MT"/>
                <a:cs typeface="Arial MT"/>
              </a:rPr>
              <a:t> </a:t>
            </a:r>
            <a:r>
              <a:rPr sz="2999" spc="-10" dirty="0">
                <a:latin typeface="Arial MT"/>
                <a:cs typeface="Arial MT"/>
              </a:rPr>
              <a:t>teachers, </a:t>
            </a:r>
            <a:r>
              <a:rPr sz="2999" dirty="0">
                <a:latin typeface="Arial MT"/>
                <a:cs typeface="Arial MT"/>
              </a:rPr>
              <a:t>academics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and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computer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enthusiasts</a:t>
            </a:r>
            <a:r>
              <a:rPr sz="2999" spc="-60" dirty="0">
                <a:latin typeface="Arial MT"/>
                <a:cs typeface="Arial MT"/>
              </a:rPr>
              <a:t> </a:t>
            </a:r>
            <a:r>
              <a:rPr sz="2999" spc="-25" dirty="0">
                <a:latin typeface="Arial MT"/>
                <a:cs typeface="Arial MT"/>
              </a:rPr>
              <a:t>to </a:t>
            </a:r>
            <a:r>
              <a:rPr sz="2999" dirty="0">
                <a:latin typeface="Arial MT"/>
                <a:cs typeface="Arial MT"/>
              </a:rPr>
              <a:t>devise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a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computer</a:t>
            </a:r>
            <a:r>
              <a:rPr sz="2999" spc="-3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to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inspire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spc="-10" dirty="0">
                <a:latin typeface="Arial MT"/>
                <a:cs typeface="Arial MT"/>
              </a:rPr>
              <a:t>children.</a:t>
            </a:r>
            <a:endParaRPr sz="2999">
              <a:latin typeface="Arial MT"/>
              <a:cs typeface="Arial MT"/>
            </a:endParaRPr>
          </a:p>
          <a:p>
            <a:pPr marL="469759" marR="5078" indent="-457063">
              <a:lnSpc>
                <a:spcPct val="80000"/>
              </a:lnSpc>
              <a:spcBef>
                <a:spcPts val="1415"/>
              </a:spcBef>
              <a:buFont typeface="Wingdings"/>
              <a:buChar char=""/>
              <a:tabLst>
                <a:tab pos="469759" algn="l"/>
              </a:tabLst>
            </a:pPr>
            <a:r>
              <a:rPr sz="2999" dirty="0">
                <a:latin typeface="Arial MT"/>
                <a:cs typeface="Arial MT"/>
              </a:rPr>
              <a:t>The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computer</a:t>
            </a:r>
            <a:r>
              <a:rPr sz="2999" spc="-3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is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inspired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by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b="1" spc="-10" dirty="0">
                <a:latin typeface="Arial"/>
                <a:cs typeface="Arial"/>
              </a:rPr>
              <a:t>Acorn's </a:t>
            </a:r>
            <a:r>
              <a:rPr sz="2999" b="1" dirty="0">
                <a:latin typeface="Arial"/>
                <a:cs typeface="Arial"/>
              </a:rPr>
              <a:t>BBC</a:t>
            </a:r>
            <a:r>
              <a:rPr sz="2999" b="1" spc="-45" dirty="0">
                <a:latin typeface="Arial"/>
                <a:cs typeface="Arial"/>
              </a:rPr>
              <a:t> </a:t>
            </a:r>
            <a:r>
              <a:rPr sz="2999" b="1" dirty="0">
                <a:latin typeface="Arial"/>
                <a:cs typeface="Arial"/>
              </a:rPr>
              <a:t>Micro</a:t>
            </a:r>
            <a:r>
              <a:rPr sz="2999" b="1" spc="-30" dirty="0">
                <a:latin typeface="Arial"/>
                <a:cs typeface="Arial"/>
              </a:rPr>
              <a:t> </a:t>
            </a:r>
            <a:r>
              <a:rPr sz="2999" b="1" dirty="0">
                <a:latin typeface="Arial"/>
                <a:cs typeface="Arial"/>
              </a:rPr>
              <a:t>of</a:t>
            </a:r>
            <a:r>
              <a:rPr sz="2999" b="1" spc="-35" dirty="0">
                <a:latin typeface="Arial"/>
                <a:cs typeface="Arial"/>
              </a:rPr>
              <a:t> </a:t>
            </a:r>
            <a:r>
              <a:rPr sz="2999" b="1" dirty="0">
                <a:latin typeface="Arial"/>
                <a:cs typeface="Arial"/>
              </a:rPr>
              <a:t>1981</a:t>
            </a:r>
            <a:r>
              <a:rPr sz="2999" dirty="0">
                <a:latin typeface="Arial MT"/>
                <a:cs typeface="Arial MT"/>
              </a:rPr>
              <a:t>.</a:t>
            </a:r>
            <a:r>
              <a:rPr sz="2999" spc="-8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The</a:t>
            </a:r>
            <a:r>
              <a:rPr sz="2999" spc="-45" dirty="0">
                <a:latin typeface="Arial MT"/>
                <a:cs typeface="Arial MT"/>
              </a:rPr>
              <a:t>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2999" spc="-1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spc="-25" dirty="0">
                <a:solidFill>
                  <a:srgbClr val="FF0000"/>
                </a:solidFill>
                <a:latin typeface="Arial MT"/>
                <a:cs typeface="Arial MT"/>
              </a:rPr>
              <a:t>A,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2999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B</a:t>
            </a:r>
            <a:r>
              <a:rPr sz="2999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999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2999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B+</a:t>
            </a:r>
            <a:r>
              <a:rPr sz="2999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names</a:t>
            </a:r>
            <a:r>
              <a:rPr sz="2999" spc="-20" dirty="0">
                <a:latin typeface="Arial MT"/>
                <a:cs typeface="Arial MT"/>
              </a:rPr>
              <a:t> </a:t>
            </a:r>
            <a:r>
              <a:rPr sz="2999" spc="-25" dirty="0">
                <a:latin typeface="Arial MT"/>
                <a:cs typeface="Arial MT"/>
              </a:rPr>
              <a:t>are </a:t>
            </a:r>
            <a:r>
              <a:rPr sz="2999" dirty="0">
                <a:latin typeface="Arial MT"/>
                <a:cs typeface="Arial MT"/>
              </a:rPr>
              <a:t>references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to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the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original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models</a:t>
            </a:r>
            <a:r>
              <a:rPr sz="2999" spc="-3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of</a:t>
            </a:r>
            <a:r>
              <a:rPr sz="2999" spc="-30" dirty="0">
                <a:latin typeface="Arial MT"/>
                <a:cs typeface="Arial MT"/>
              </a:rPr>
              <a:t> </a:t>
            </a:r>
            <a:r>
              <a:rPr sz="2999" spc="-25" dirty="0">
                <a:latin typeface="Arial MT"/>
                <a:cs typeface="Arial MT"/>
              </a:rPr>
              <a:t>the </a:t>
            </a:r>
            <a:r>
              <a:rPr sz="2999" dirty="0">
                <a:latin typeface="Arial MT"/>
                <a:cs typeface="Arial MT"/>
              </a:rPr>
              <a:t>British</a:t>
            </a:r>
            <a:r>
              <a:rPr sz="2999" spc="-4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educational</a:t>
            </a:r>
            <a:r>
              <a:rPr sz="2999" spc="-4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BBC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Micro</a:t>
            </a:r>
            <a:r>
              <a:rPr sz="2999" spc="-45" dirty="0">
                <a:latin typeface="Arial MT"/>
                <a:cs typeface="Arial MT"/>
              </a:rPr>
              <a:t> </a:t>
            </a:r>
            <a:r>
              <a:rPr sz="2999" spc="-10" dirty="0">
                <a:latin typeface="Arial MT"/>
                <a:cs typeface="Arial MT"/>
              </a:rPr>
              <a:t>computer, </a:t>
            </a:r>
            <a:r>
              <a:rPr sz="2999" dirty="0">
                <a:latin typeface="Arial MT"/>
                <a:cs typeface="Arial MT"/>
              </a:rPr>
              <a:t>developed</a:t>
            </a:r>
            <a:r>
              <a:rPr sz="2999" spc="-5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by</a:t>
            </a:r>
            <a:r>
              <a:rPr sz="2999" spc="-195" dirty="0">
                <a:latin typeface="Arial MT"/>
                <a:cs typeface="Arial MT"/>
              </a:rPr>
              <a:t> </a:t>
            </a:r>
            <a:r>
              <a:rPr sz="2999" dirty="0">
                <a:latin typeface="Arial MT"/>
                <a:cs typeface="Arial MT"/>
              </a:rPr>
              <a:t>Acorn</a:t>
            </a:r>
            <a:r>
              <a:rPr sz="2999" spc="-40" dirty="0">
                <a:latin typeface="Arial MT"/>
                <a:cs typeface="Arial MT"/>
              </a:rPr>
              <a:t> </a:t>
            </a:r>
            <a:r>
              <a:rPr sz="2999" spc="-10" dirty="0">
                <a:latin typeface="Arial MT"/>
                <a:cs typeface="Arial MT"/>
              </a:rPr>
              <a:t>Computers.</a:t>
            </a:r>
            <a:endParaRPr sz="2999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872996" y="3035507"/>
            <a:ext cx="3058633" cy="2042898"/>
            <a:chOff x="8875308" y="3035405"/>
            <a:chExt cx="3059430" cy="2043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1183" y="3051280"/>
              <a:ext cx="3013448" cy="19703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83246" y="3043342"/>
              <a:ext cx="3043555" cy="2027555"/>
            </a:xfrm>
            <a:custGeom>
              <a:avLst/>
              <a:gdLst/>
              <a:ahLst/>
              <a:cxnLst/>
              <a:rect l="l" t="t" r="r" b="b"/>
              <a:pathLst>
                <a:path w="3043554" h="2027554">
                  <a:moveTo>
                    <a:pt x="0" y="0"/>
                  </a:moveTo>
                  <a:lnTo>
                    <a:pt x="3042960" y="0"/>
                  </a:lnTo>
                  <a:lnTo>
                    <a:pt x="3042960" y="2027114"/>
                  </a:lnTo>
                  <a:lnTo>
                    <a:pt x="0" y="202711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7907" y="1967864"/>
            <a:ext cx="5486241" cy="3444613"/>
          </a:xfrm>
          <a:prstGeom prst="rect">
            <a:avLst/>
          </a:prstGeom>
        </p:spPr>
        <p:txBody>
          <a:bodyPr vert="horz" wrap="square" lIns="0" tIns="11427" rIns="0" bIns="0" rtlCol="0">
            <a:spAutoFit/>
          </a:bodyPr>
          <a:lstStyle/>
          <a:p>
            <a:pPr marL="469759" marR="5078" indent="-457063">
              <a:lnSpc>
                <a:spcPct val="100200"/>
              </a:lnSpc>
              <a:spcBef>
                <a:spcPts val="90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b="1" spc="-20" dirty="0">
                <a:latin typeface="Arial"/>
                <a:cs typeface="Arial"/>
              </a:rPr>
              <a:t>Single-</a:t>
            </a:r>
            <a:r>
              <a:rPr sz="3199" b="1" dirty="0">
                <a:latin typeface="Arial"/>
                <a:cs typeface="Arial"/>
              </a:rPr>
              <a:t>board</a:t>
            </a:r>
            <a:r>
              <a:rPr sz="3199" b="1" spc="25" dirty="0">
                <a:latin typeface="Arial"/>
                <a:cs typeface="Arial"/>
              </a:rPr>
              <a:t> </a:t>
            </a:r>
            <a:r>
              <a:rPr sz="3199" b="1" spc="-10" dirty="0">
                <a:latin typeface="Arial"/>
                <a:cs typeface="Arial"/>
              </a:rPr>
              <a:t>computer </a:t>
            </a:r>
            <a:r>
              <a:rPr sz="3199" dirty="0">
                <a:latin typeface="Arial MT"/>
                <a:cs typeface="Arial MT"/>
              </a:rPr>
              <a:t>with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a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Broadcom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system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25" dirty="0">
                <a:latin typeface="Arial MT"/>
                <a:cs typeface="Arial MT"/>
              </a:rPr>
              <a:t>on </a:t>
            </a:r>
            <a:r>
              <a:rPr sz="3199" dirty="0">
                <a:latin typeface="Arial MT"/>
                <a:cs typeface="Arial MT"/>
              </a:rPr>
              <a:t>a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chip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(SoC)</a:t>
            </a:r>
            <a:r>
              <a:rPr sz="3199" spc="-3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with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spc="-25" dirty="0">
                <a:latin typeface="Arial MT"/>
                <a:cs typeface="Arial MT"/>
              </a:rPr>
              <a:t>an </a:t>
            </a:r>
            <a:r>
              <a:rPr sz="3199" spc="-10" dirty="0">
                <a:latin typeface="Arial MT"/>
                <a:cs typeface="Arial MT"/>
              </a:rPr>
              <a:t>integrated</a:t>
            </a:r>
            <a:r>
              <a:rPr sz="3199" spc="-204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ARM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compatible </a:t>
            </a:r>
            <a:r>
              <a:rPr sz="3199" dirty="0">
                <a:latin typeface="Arial MT"/>
                <a:cs typeface="Arial MT"/>
              </a:rPr>
              <a:t>central</a:t>
            </a:r>
            <a:r>
              <a:rPr sz="3199" spc="-6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processing</a:t>
            </a:r>
            <a:r>
              <a:rPr sz="3199" spc="-70" dirty="0">
                <a:latin typeface="Arial MT"/>
                <a:cs typeface="Arial MT"/>
              </a:rPr>
              <a:t> </a:t>
            </a:r>
            <a:r>
              <a:rPr sz="3199" spc="-20" dirty="0">
                <a:latin typeface="Arial MT"/>
                <a:cs typeface="Arial MT"/>
              </a:rPr>
              <a:t>unit </a:t>
            </a:r>
            <a:r>
              <a:rPr sz="3199" dirty="0">
                <a:latin typeface="Arial MT"/>
                <a:cs typeface="Arial MT"/>
              </a:rPr>
              <a:t>(CPU)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and</a:t>
            </a:r>
            <a:r>
              <a:rPr sz="3199" spc="-3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on-</a:t>
            </a:r>
            <a:r>
              <a:rPr sz="3199" dirty="0">
                <a:latin typeface="Arial MT"/>
                <a:cs typeface="Arial MT"/>
              </a:rPr>
              <a:t>chip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graphics </a:t>
            </a:r>
            <a:r>
              <a:rPr sz="3199" dirty="0">
                <a:latin typeface="Arial MT"/>
                <a:cs typeface="Arial MT"/>
              </a:rPr>
              <a:t>processing</a:t>
            </a:r>
            <a:r>
              <a:rPr sz="3199" spc="-6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unit</a:t>
            </a:r>
            <a:r>
              <a:rPr sz="3199" spc="-5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(GPU).</a:t>
            </a:r>
            <a:endParaRPr sz="3199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8819" y="2585617"/>
            <a:ext cx="4563191" cy="2891672"/>
            <a:chOff x="7180689" y="2585397"/>
            <a:chExt cx="4564380" cy="2892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6564" y="2601272"/>
              <a:ext cx="4532039" cy="28605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88627" y="2593335"/>
              <a:ext cx="4548505" cy="2876550"/>
            </a:xfrm>
            <a:custGeom>
              <a:avLst/>
              <a:gdLst/>
              <a:ahLst/>
              <a:cxnLst/>
              <a:rect l="l" t="t" r="r" b="b"/>
              <a:pathLst>
                <a:path w="4548505" h="2876550">
                  <a:moveTo>
                    <a:pt x="0" y="0"/>
                  </a:moveTo>
                  <a:lnTo>
                    <a:pt x="4547915" y="0"/>
                  </a:lnTo>
                  <a:lnTo>
                    <a:pt x="4547915" y="2876435"/>
                  </a:lnTo>
                  <a:lnTo>
                    <a:pt x="0" y="287643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48674" y="6437281"/>
            <a:ext cx="7421217" cy="371800"/>
          </a:xfrm>
          <a:prstGeom prst="rect">
            <a:avLst/>
          </a:prstGeom>
        </p:spPr>
        <p:txBody>
          <a:bodyPr vert="horz" wrap="square" lIns="0" tIns="5079" rIns="0" bIns="0" rtlCol="0">
            <a:spAutoFit/>
          </a:bodyPr>
          <a:lstStyle/>
          <a:p>
            <a:pPr marL="1896176">
              <a:spcBef>
                <a:spcPts val="40"/>
              </a:spcBef>
            </a:pPr>
            <a:r>
              <a:rPr sz="1200" b="1" spc="-10" dirty="0">
                <a:solidFill>
                  <a:srgbClr val="FFFF00"/>
                </a:solidFill>
                <a:latin typeface="Calibri"/>
                <a:cs typeface="Calibri"/>
              </a:rPr>
              <a:t>OPEN+PROPRIETARY</a:t>
            </a:r>
            <a:r>
              <a:rPr sz="1200" b="1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00"/>
                </a:solidFill>
                <a:latin typeface="Calibri"/>
                <a:cs typeface="Calibri"/>
              </a:rPr>
              <a:t>(NON</a:t>
            </a:r>
            <a:r>
              <a:rPr sz="1200" b="1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Calibri"/>
                <a:cs typeface="Calibri"/>
              </a:rPr>
              <a:t>TCP/IP)</a:t>
            </a:r>
            <a:r>
              <a:rPr sz="1200" b="1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00"/>
                </a:solidFill>
                <a:latin typeface="Calibri"/>
                <a:cs typeface="Calibri"/>
              </a:rPr>
              <a:t>STACKS</a:t>
            </a:r>
            <a:endParaRPr sz="1200">
              <a:latin typeface="Calibri"/>
              <a:cs typeface="Calibri"/>
            </a:endParaRPr>
          </a:p>
          <a:p>
            <a:pPr marL="12696">
              <a:spcBef>
                <a:spcPts val="7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L.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BONONI,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M.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1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FELICE,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L.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SCIULLO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1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DEPARTMENT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COMPUTER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SCIENCE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AND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ENGINEERING,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UNIVERSITY</a:t>
            </a:r>
            <a:r>
              <a:rPr sz="1100" spc="-25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CFFCC"/>
                </a:solidFill>
                <a:latin typeface="Calibri"/>
                <a:cs typeface="Calibri"/>
              </a:rPr>
              <a:t>BOLOGNA,</a:t>
            </a:r>
            <a:r>
              <a:rPr sz="1100" spc="-30" dirty="0">
                <a:solidFill>
                  <a:srgbClr val="CCFFCC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CFFCC"/>
                </a:solidFill>
                <a:latin typeface="Calibri"/>
                <a:cs typeface="Calibri"/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39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Things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097" y="2836395"/>
            <a:ext cx="7608874" cy="9476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2529" y="2878810"/>
            <a:ext cx="9945954" cy="726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32349" rIns="0" bIns="0" rtlCol="0">
            <a:spAutoFit/>
          </a:bodyPr>
          <a:lstStyle/>
          <a:p>
            <a:pPr marR="175842" algn="ctr">
              <a:spcBef>
                <a:spcPts val="1829"/>
              </a:spcBef>
            </a:pPr>
            <a:r>
              <a:rPr sz="3199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3199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99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3199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3199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021" y="4403825"/>
            <a:ext cx="1735637" cy="610076"/>
            <a:chOff x="1920521" y="4404078"/>
            <a:chExt cx="1736089" cy="610235"/>
          </a:xfrm>
        </p:grpSpPr>
        <p:sp>
          <p:nvSpPr>
            <p:cNvPr id="8" name="object 8"/>
            <p:cNvSpPr/>
            <p:nvPr/>
          </p:nvSpPr>
          <p:spPr>
            <a:xfrm>
              <a:off x="1933221" y="4416778"/>
              <a:ext cx="1710689" cy="584835"/>
            </a:xfrm>
            <a:custGeom>
              <a:avLst/>
              <a:gdLst/>
              <a:ahLst/>
              <a:cxnLst/>
              <a:rect l="l" t="t" r="r" b="b"/>
              <a:pathLst>
                <a:path w="1710689" h="584835">
                  <a:moveTo>
                    <a:pt x="1710123" y="0"/>
                  </a:moveTo>
                  <a:lnTo>
                    <a:pt x="0" y="0"/>
                  </a:lnTo>
                  <a:lnTo>
                    <a:pt x="0" y="584775"/>
                  </a:lnTo>
                  <a:lnTo>
                    <a:pt x="1710123" y="584775"/>
                  </a:lnTo>
                  <a:lnTo>
                    <a:pt x="1710123" y="0"/>
                  </a:lnTo>
                  <a:close/>
                </a:path>
              </a:pathLst>
            </a:custGeom>
            <a:solidFill>
              <a:srgbClr val="D34817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object 9"/>
            <p:cNvSpPr/>
            <p:nvPr/>
          </p:nvSpPr>
          <p:spPr>
            <a:xfrm>
              <a:off x="1933221" y="4416778"/>
              <a:ext cx="1710689" cy="584835"/>
            </a:xfrm>
            <a:custGeom>
              <a:avLst/>
              <a:gdLst/>
              <a:ahLst/>
              <a:cxnLst/>
              <a:rect l="l" t="t" r="r" b="b"/>
              <a:pathLst>
                <a:path w="1710689" h="584835">
                  <a:moveTo>
                    <a:pt x="0" y="0"/>
                  </a:moveTo>
                  <a:lnTo>
                    <a:pt x="1710124" y="0"/>
                  </a:lnTo>
                  <a:lnTo>
                    <a:pt x="1710124" y="584776"/>
                  </a:lnTo>
                  <a:lnTo>
                    <a:pt x="0" y="5847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32717" y="4416521"/>
            <a:ext cx="1710244" cy="512058"/>
          </a:xfrm>
          <a:prstGeom prst="rect">
            <a:avLst/>
          </a:prstGeom>
        </p:spPr>
        <p:txBody>
          <a:bodyPr vert="horz" wrap="square" lIns="0" tIns="19680" rIns="0" bIns="0" rtlCol="0">
            <a:spAutoFit/>
          </a:bodyPr>
          <a:lstStyle/>
          <a:p>
            <a:pPr marL="91413">
              <a:spcBef>
                <a:spcPts val="155"/>
              </a:spcBef>
            </a:pPr>
            <a:r>
              <a:rPr sz="3199" spc="-10" dirty="0">
                <a:solidFill>
                  <a:srgbClr val="FFFFFF"/>
                </a:solidFill>
                <a:latin typeface="Calibri"/>
                <a:cs typeface="Calibri"/>
              </a:rPr>
              <a:t>SENSORS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2231" y="4385482"/>
            <a:ext cx="2314607" cy="1016680"/>
          </a:xfrm>
          <a:prstGeom prst="rect">
            <a:avLst/>
          </a:prstGeom>
          <a:solidFill>
            <a:srgbClr val="D34817"/>
          </a:solidFill>
          <a:ln w="15875">
            <a:solidFill>
              <a:srgbClr val="9B320E"/>
            </a:solidFill>
          </a:ln>
        </p:spPr>
        <p:txBody>
          <a:bodyPr vert="horz" wrap="square" lIns="0" tIns="41899" rIns="0" bIns="0" rtlCol="0">
            <a:spAutoFit/>
          </a:bodyPr>
          <a:lstStyle/>
          <a:p>
            <a:pPr marL="744632" marR="98395" indent="-640523">
              <a:lnSpc>
                <a:spcPts val="3789"/>
              </a:lnSpc>
              <a:spcBef>
                <a:spcPts val="330"/>
              </a:spcBef>
            </a:pPr>
            <a:r>
              <a:rPr sz="3199" spc="-20" dirty="0">
                <a:solidFill>
                  <a:srgbClr val="FFFFFF"/>
                </a:solidFill>
                <a:latin typeface="Calibri"/>
                <a:cs typeface="Calibri"/>
              </a:rPr>
              <a:t>PROCESSING UNIT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5344" y="4410879"/>
            <a:ext cx="2595839" cy="1012193"/>
          </a:xfrm>
          <a:prstGeom prst="rect">
            <a:avLst/>
          </a:prstGeom>
          <a:solidFill>
            <a:srgbClr val="D34817"/>
          </a:solidFill>
          <a:ln w="15875">
            <a:solidFill>
              <a:srgbClr val="9B320E"/>
            </a:solidFill>
          </a:ln>
        </p:spPr>
        <p:txBody>
          <a:bodyPr vert="horz" wrap="square" lIns="0" tIns="37455" rIns="0" bIns="0" rtlCol="0">
            <a:spAutoFit/>
          </a:bodyPr>
          <a:lstStyle/>
          <a:p>
            <a:pPr marL="161876" marR="154259" indent="595451">
              <a:lnSpc>
                <a:spcPts val="3819"/>
              </a:lnSpc>
              <a:spcBef>
                <a:spcPts val="295"/>
              </a:spcBef>
            </a:pPr>
            <a:r>
              <a:rPr sz="3199" spc="-10" dirty="0">
                <a:solidFill>
                  <a:srgbClr val="FFFFFF"/>
                </a:solidFill>
                <a:latin typeface="Calibri"/>
                <a:cs typeface="Calibri"/>
              </a:rPr>
              <a:t>RADIO TRANSCEIVER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4816" y="1915045"/>
            <a:ext cx="6922237" cy="634835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583390" indent="-570694">
              <a:spcBef>
                <a:spcPts val="100"/>
              </a:spcBef>
              <a:buFont typeface="Wingdings"/>
              <a:buChar char=""/>
              <a:tabLst>
                <a:tab pos="583390" algn="l"/>
              </a:tabLst>
            </a:pPr>
            <a:r>
              <a:rPr sz="3999" spc="-10" dirty="0">
                <a:latin typeface="Calibri"/>
                <a:cs typeface="Calibri"/>
              </a:rPr>
              <a:t>Architecture</a:t>
            </a:r>
            <a:r>
              <a:rPr sz="3999" spc="-65" dirty="0">
                <a:latin typeface="Calibri"/>
                <a:cs typeface="Calibri"/>
              </a:rPr>
              <a:t> </a:t>
            </a:r>
            <a:r>
              <a:rPr sz="3999" dirty="0">
                <a:latin typeface="Calibri"/>
                <a:cs typeface="Calibri"/>
              </a:rPr>
              <a:t>of</a:t>
            </a:r>
            <a:r>
              <a:rPr sz="3999" spc="-60" dirty="0">
                <a:latin typeface="Calibri"/>
                <a:cs typeface="Calibri"/>
              </a:rPr>
              <a:t> </a:t>
            </a:r>
            <a:r>
              <a:rPr sz="3999" dirty="0">
                <a:latin typeface="Calibri"/>
                <a:cs typeface="Calibri"/>
              </a:rPr>
              <a:t>a</a:t>
            </a:r>
            <a:r>
              <a:rPr sz="3999" spc="-65" dirty="0">
                <a:latin typeface="Calibri"/>
                <a:cs typeface="Calibri"/>
              </a:rPr>
              <a:t> </a:t>
            </a:r>
            <a:r>
              <a:rPr sz="3999" b="1" dirty="0">
                <a:solidFill>
                  <a:srgbClr val="FF0000"/>
                </a:solidFill>
                <a:latin typeface="Calibri"/>
                <a:cs typeface="Calibri"/>
              </a:rPr>
              <a:t>Smart</a:t>
            </a:r>
            <a:r>
              <a:rPr sz="3999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99" b="1" spc="-10" dirty="0">
                <a:solidFill>
                  <a:srgbClr val="FF0000"/>
                </a:solidFill>
                <a:latin typeface="Calibri"/>
                <a:cs typeface="Calibri"/>
              </a:rPr>
              <a:t>Object</a:t>
            </a:r>
            <a:endParaRPr sz="399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44201" y="3757736"/>
            <a:ext cx="6262009" cy="593570"/>
            <a:chOff x="2944968" y="3757821"/>
            <a:chExt cx="6263640" cy="5937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0464" y="3819143"/>
              <a:ext cx="502920" cy="5029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51318" y="3821303"/>
              <a:ext cx="501015" cy="498475"/>
            </a:xfrm>
            <a:custGeom>
              <a:avLst/>
              <a:gdLst/>
              <a:ahLst/>
              <a:cxnLst/>
              <a:rect l="l" t="t" r="r" b="b"/>
              <a:pathLst>
                <a:path w="501014" h="498475">
                  <a:moveTo>
                    <a:pt x="500901" y="206365"/>
                  </a:moveTo>
                  <a:lnTo>
                    <a:pt x="298579" y="395109"/>
                  </a:lnTo>
                  <a:lnTo>
                    <a:pt x="394837" y="498292"/>
                  </a:lnTo>
                  <a:lnTo>
                    <a:pt x="0" y="480668"/>
                  </a:lnTo>
                  <a:lnTo>
                    <a:pt x="9805" y="85560"/>
                  </a:lnTo>
                  <a:lnTo>
                    <a:pt x="106063" y="188743"/>
                  </a:lnTo>
                  <a:lnTo>
                    <a:pt x="308385" y="0"/>
                  </a:lnTo>
                  <a:lnTo>
                    <a:pt x="500901" y="20636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839" y="3788663"/>
              <a:ext cx="566928" cy="5577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58927" y="3791381"/>
              <a:ext cx="564515" cy="553720"/>
            </a:xfrm>
            <a:custGeom>
              <a:avLst/>
              <a:gdLst/>
              <a:ahLst/>
              <a:cxnLst/>
              <a:rect l="l" t="t" r="r" b="b"/>
              <a:pathLst>
                <a:path w="564515" h="553720">
                  <a:moveTo>
                    <a:pt x="423333" y="0"/>
                  </a:moveTo>
                  <a:lnTo>
                    <a:pt x="423333" y="276691"/>
                  </a:lnTo>
                  <a:lnTo>
                    <a:pt x="564444" y="276691"/>
                  </a:lnTo>
                  <a:lnTo>
                    <a:pt x="282222" y="553382"/>
                  </a:lnTo>
                  <a:lnTo>
                    <a:pt x="0" y="276691"/>
                  </a:lnTo>
                  <a:lnTo>
                    <a:pt x="141111" y="276691"/>
                  </a:lnTo>
                  <a:lnTo>
                    <a:pt x="141111" y="0"/>
                  </a:lnTo>
                  <a:lnTo>
                    <a:pt x="42333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992" y="3761231"/>
              <a:ext cx="505968" cy="5151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701488" y="3764171"/>
              <a:ext cx="501015" cy="509270"/>
            </a:xfrm>
            <a:custGeom>
              <a:avLst/>
              <a:gdLst/>
              <a:ahLst/>
              <a:cxnLst/>
              <a:rect l="l" t="t" r="r" b="b"/>
              <a:pathLst>
                <a:path w="501015" h="509270">
                  <a:moveTo>
                    <a:pt x="212219" y="0"/>
                  </a:moveTo>
                  <a:lnTo>
                    <a:pt x="394616" y="208061"/>
                  </a:lnTo>
                  <a:lnTo>
                    <a:pt x="500726" y="115039"/>
                  </a:lnTo>
                  <a:lnTo>
                    <a:pt x="470903" y="509143"/>
                  </a:lnTo>
                  <a:lnTo>
                    <a:pt x="76287" y="487125"/>
                  </a:lnTo>
                  <a:lnTo>
                    <a:pt x="182397" y="394103"/>
                  </a:lnTo>
                  <a:lnTo>
                    <a:pt x="0" y="186042"/>
                  </a:lnTo>
                  <a:lnTo>
                    <a:pt x="212219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0318" y="3176090"/>
            <a:ext cx="993557" cy="45041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2154" y="5559226"/>
            <a:ext cx="477535" cy="5026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9336" y="5212358"/>
            <a:ext cx="331329" cy="70495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5295" y="5539969"/>
            <a:ext cx="1048099" cy="586935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8124" y="1756131"/>
            <a:ext cx="4118806" cy="4085796"/>
          </a:xfrm>
          <a:prstGeom prst="rect">
            <a:avLst/>
          </a:prstGeom>
        </p:spPr>
        <p:txBody>
          <a:bodyPr vert="horz" wrap="square" lIns="0" tIns="207591" rIns="0" bIns="0" rtlCol="0">
            <a:spAutoFit/>
          </a:bodyPr>
          <a:lstStyle/>
          <a:p>
            <a:pPr marL="469124" indent="-456428">
              <a:spcBef>
                <a:spcPts val="1635"/>
              </a:spcBef>
              <a:buClr>
                <a:srgbClr val="000000"/>
              </a:buClr>
              <a:buFont typeface="Wingdings"/>
              <a:buChar char=""/>
              <a:tabLst>
                <a:tab pos="469124" algn="l"/>
              </a:tabLst>
            </a:pPr>
            <a:r>
              <a:rPr sz="3499" spc="-20" dirty="0">
                <a:solidFill>
                  <a:srgbClr val="FF0000"/>
                </a:solidFill>
                <a:latin typeface="Arial MT"/>
                <a:cs typeface="Arial MT"/>
              </a:rPr>
              <a:t>GPIO</a:t>
            </a:r>
            <a:endParaRPr sz="3499">
              <a:latin typeface="Arial MT"/>
              <a:cs typeface="Arial MT"/>
            </a:endParaRPr>
          </a:p>
          <a:p>
            <a:pPr marL="926187" lvl="1" indent="-456428">
              <a:spcBef>
                <a:spcPts val="1405"/>
              </a:spcBef>
              <a:buFont typeface="Wingdings"/>
              <a:buChar char=""/>
              <a:tabLst>
                <a:tab pos="926187" algn="l"/>
              </a:tabLst>
            </a:pPr>
            <a:r>
              <a:rPr sz="3199" dirty="0">
                <a:latin typeface="Arial MT"/>
                <a:cs typeface="Arial MT"/>
              </a:rPr>
              <a:t>40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digital</a:t>
            </a:r>
            <a:r>
              <a:rPr sz="3199" spc="-25" dirty="0">
                <a:latin typeface="Arial MT"/>
                <a:cs typeface="Arial MT"/>
              </a:rPr>
              <a:t> </a:t>
            </a:r>
            <a:r>
              <a:rPr sz="3199" spc="-20" dirty="0">
                <a:latin typeface="Arial MT"/>
                <a:cs typeface="Arial MT"/>
              </a:rPr>
              <a:t>pins</a:t>
            </a:r>
            <a:endParaRPr sz="3199">
              <a:latin typeface="Arial MT"/>
              <a:cs typeface="Arial MT"/>
            </a:endParaRPr>
          </a:p>
          <a:p>
            <a:pPr marL="926187" lvl="1" indent="-456428">
              <a:spcBef>
                <a:spcPts val="1440"/>
              </a:spcBef>
              <a:buFont typeface="Wingdings"/>
              <a:buChar char=""/>
              <a:tabLst>
                <a:tab pos="926187" algn="l"/>
              </a:tabLst>
            </a:pPr>
            <a:r>
              <a:rPr sz="3199" dirty="0">
                <a:latin typeface="Arial MT"/>
                <a:cs typeface="Arial MT"/>
              </a:rPr>
              <a:t>PWM</a:t>
            </a:r>
            <a:r>
              <a:rPr sz="3199" spc="-5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by</a:t>
            </a:r>
            <a:r>
              <a:rPr sz="3199" spc="-4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software</a:t>
            </a:r>
            <a:endParaRPr sz="3199">
              <a:latin typeface="Arial MT"/>
              <a:cs typeface="Arial MT"/>
            </a:endParaRPr>
          </a:p>
          <a:p>
            <a:pPr marL="926187" lvl="1" indent="-456428">
              <a:spcBef>
                <a:spcPts val="1365"/>
              </a:spcBef>
              <a:buFont typeface="Wingdings"/>
              <a:buChar char=""/>
              <a:tabLst>
                <a:tab pos="926187" algn="l"/>
              </a:tabLst>
            </a:pPr>
            <a:r>
              <a:rPr sz="3199" spc="-20" dirty="0">
                <a:latin typeface="Arial MT"/>
                <a:cs typeface="Arial MT"/>
              </a:rPr>
              <a:t>UART</a:t>
            </a:r>
            <a:endParaRPr sz="3199">
              <a:latin typeface="Arial MT"/>
              <a:cs typeface="Arial MT"/>
            </a:endParaRPr>
          </a:p>
          <a:p>
            <a:pPr marL="926187" lvl="1" indent="-456428">
              <a:spcBef>
                <a:spcPts val="1370"/>
              </a:spcBef>
              <a:buFont typeface="Wingdings"/>
              <a:buChar char=""/>
              <a:tabLst>
                <a:tab pos="926187" algn="l"/>
              </a:tabLst>
            </a:pPr>
            <a:r>
              <a:rPr sz="3199" spc="-25" dirty="0">
                <a:latin typeface="Arial MT"/>
                <a:cs typeface="Arial MT"/>
              </a:rPr>
              <a:t>I2C</a:t>
            </a:r>
            <a:endParaRPr sz="3199">
              <a:latin typeface="Arial MT"/>
              <a:cs typeface="Arial MT"/>
            </a:endParaRPr>
          </a:p>
          <a:p>
            <a:pPr marL="926187" lvl="1" indent="-456428">
              <a:spcBef>
                <a:spcPts val="1465"/>
              </a:spcBef>
              <a:buFont typeface="Wingdings"/>
              <a:buChar char=""/>
              <a:tabLst>
                <a:tab pos="926187" algn="l"/>
              </a:tabLst>
            </a:pPr>
            <a:r>
              <a:rPr sz="3199" spc="-25" dirty="0">
                <a:latin typeface="Arial MT"/>
                <a:cs typeface="Arial MT"/>
              </a:rPr>
              <a:t>SPI</a:t>
            </a:r>
            <a:endParaRPr sz="3199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98383" y="1855094"/>
            <a:ext cx="4688889" cy="4338460"/>
            <a:chOff x="6300024" y="1854684"/>
            <a:chExt cx="4690110" cy="43395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899" y="1870559"/>
              <a:ext cx="4456595" cy="42555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7961" y="1862621"/>
              <a:ext cx="4674235" cy="4323715"/>
            </a:xfrm>
            <a:custGeom>
              <a:avLst/>
              <a:gdLst/>
              <a:ahLst/>
              <a:cxnLst/>
              <a:rect l="l" t="t" r="r" b="b"/>
              <a:pathLst>
                <a:path w="4674234" h="4323715">
                  <a:moveTo>
                    <a:pt x="0" y="0"/>
                  </a:moveTo>
                  <a:lnTo>
                    <a:pt x="4673737" y="0"/>
                  </a:lnTo>
                  <a:lnTo>
                    <a:pt x="4673737" y="4323309"/>
                  </a:lnTo>
                  <a:lnTo>
                    <a:pt x="0" y="4323309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931" y="895063"/>
            <a:ext cx="5422123" cy="65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68"/>
              </a:lnSpc>
            </a:pPr>
            <a:r>
              <a:rPr sz="4399" b="1" dirty="0">
                <a:latin typeface="Calibri"/>
                <a:cs typeface="Calibri"/>
              </a:rPr>
              <a:t>The</a:t>
            </a:r>
            <a:r>
              <a:rPr sz="4399" b="1" spc="-40" dirty="0">
                <a:latin typeface="Calibri"/>
                <a:cs typeface="Calibri"/>
              </a:rPr>
              <a:t> </a:t>
            </a:r>
            <a:r>
              <a:rPr sz="4399" b="1" dirty="0">
                <a:latin typeface="Calibri"/>
                <a:cs typeface="Calibri"/>
              </a:rPr>
              <a:t>Raspberry</a:t>
            </a:r>
            <a:r>
              <a:rPr sz="4399" b="1" spc="-20" dirty="0">
                <a:latin typeface="Calibri"/>
                <a:cs typeface="Calibri"/>
              </a:rPr>
              <a:t> </a:t>
            </a:r>
            <a:r>
              <a:rPr sz="4399" b="1" dirty="0">
                <a:latin typeface="Calibri"/>
                <a:cs typeface="Calibri"/>
              </a:rPr>
              <a:t>PI</a:t>
            </a:r>
            <a:r>
              <a:rPr sz="4399" b="1" spc="-30" dirty="0">
                <a:latin typeface="Calibri"/>
                <a:cs typeface="Calibri"/>
              </a:rPr>
              <a:t> </a:t>
            </a:r>
            <a:r>
              <a:rPr sz="4399" b="1" spc="-10" dirty="0">
                <a:latin typeface="Calibri"/>
                <a:cs typeface="Calibri"/>
              </a:rPr>
              <a:t>Board</a:t>
            </a:r>
            <a:endParaRPr sz="439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806" y="808402"/>
            <a:ext cx="10241659" cy="5305186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80544" y="802713"/>
          <a:ext cx="10235438" cy="5301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8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0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3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PiA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PiB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Pi2B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Pi3B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PiZero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7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Release</a:t>
                      </a:r>
                      <a:r>
                        <a:rPr sz="16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date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2014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2016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06">
                <a:tc row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CPU</a:t>
                      </a:r>
                      <a:r>
                        <a:rPr sz="16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clock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MHz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MHz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900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MHz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1.2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GHz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GHz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T w="12700">
                      <a:solidFill>
                        <a:srgbClr val="A28E6A"/>
                      </a:solidFill>
                      <a:prstDash val="solid"/>
                    </a:lnT>
                    <a:lnB w="6350">
                      <a:solidFill>
                        <a:srgbClr val="7F7F7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28E6A"/>
                      </a:solidFill>
                      <a:prstDash val="solid"/>
                    </a:lnL>
                    <a:lnT w="635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Cores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Instruction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5" dirty="0">
                          <a:latin typeface="Calibri"/>
                          <a:cs typeface="Calibri"/>
                        </a:rPr>
                        <a:t>set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ARMv6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ARMv6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ARMv7-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ARMv8-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ARMv6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96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5" dirty="0">
                          <a:latin typeface="Calibri"/>
                          <a:cs typeface="Calibri"/>
                        </a:rPr>
                        <a:t>SoC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610870">
                        <a:lnSpc>
                          <a:spcPts val="1900"/>
                        </a:lnSpc>
                        <a:spcBef>
                          <a:spcPts val="3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Broadcom BCM2835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3804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864235">
                        <a:lnSpc>
                          <a:spcPts val="1900"/>
                        </a:lnSpc>
                        <a:spcBef>
                          <a:spcPts val="3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Broadcom BCM2835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3804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665480">
                        <a:lnSpc>
                          <a:spcPts val="1900"/>
                        </a:lnSpc>
                        <a:spcBef>
                          <a:spcPts val="34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Broadcom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BCM2836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3804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764540">
                        <a:lnSpc>
                          <a:spcPts val="1900"/>
                        </a:lnSpc>
                        <a:spcBef>
                          <a:spcPts val="3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Broadcom BCM2837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3804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 marR="765810">
                        <a:lnSpc>
                          <a:spcPts val="1900"/>
                        </a:lnSpc>
                        <a:spcBef>
                          <a:spcPts val="34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Broadcom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BCM2835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3804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USB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ports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Micro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Memory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256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512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GB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GB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512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MB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Storage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SDCard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SDCard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Micro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card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Micro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card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Micro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SD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card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Ethernet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Mbit/s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Mbit/s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Mbit/s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Wifi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802.11n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Bluetooth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4.1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GPIO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pins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pins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pins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pins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pins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Alimentation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5V/1</a:t>
                      </a:r>
                      <a:r>
                        <a:rPr sz="16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Amp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5V/1</a:t>
                      </a:r>
                      <a:r>
                        <a:rPr sz="16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Amp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5V/2</a:t>
                      </a:r>
                      <a:r>
                        <a:rPr sz="16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Amp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5V/2,5</a:t>
                      </a:r>
                      <a:r>
                        <a:rPr sz="16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Amp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5V/2</a:t>
                      </a:r>
                      <a:r>
                        <a:rPr sz="16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Amp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cost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  <a:solidFill>
                      <a:srgbClr val="E99D9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20$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35$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35$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35$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5$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46" marB="0">
                    <a:lnL w="12700">
                      <a:solidFill>
                        <a:srgbClr val="A28E6A"/>
                      </a:solidFill>
                      <a:prstDash val="solid"/>
                    </a:lnL>
                    <a:lnR w="12700">
                      <a:solidFill>
                        <a:srgbClr val="A28E6A"/>
                      </a:solidFill>
                      <a:prstDash val="solid"/>
                    </a:lnR>
                    <a:lnT w="12700">
                      <a:solidFill>
                        <a:srgbClr val="A28E6A"/>
                      </a:solidFill>
                      <a:prstDash val="solid"/>
                    </a:lnT>
                    <a:lnB w="12700">
                      <a:solidFill>
                        <a:srgbClr val="A28E6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22332" y="1588521"/>
            <a:ext cx="8325221" cy="4496983"/>
          </a:xfrm>
          <a:prstGeom prst="rect">
            <a:avLst/>
          </a:prstGeom>
        </p:spPr>
        <p:txBody>
          <a:bodyPr vert="horz" wrap="square" lIns="0" tIns="117444" rIns="0" bIns="0" rtlCol="0">
            <a:spAutoFit/>
          </a:bodyPr>
          <a:lstStyle/>
          <a:p>
            <a:pPr marL="469124" indent="-456428">
              <a:spcBef>
                <a:spcPts val="925"/>
              </a:spcBef>
              <a:buFont typeface="Wingdings"/>
              <a:buChar char=""/>
              <a:tabLst>
                <a:tab pos="469124" algn="l"/>
              </a:tabLst>
            </a:pPr>
            <a:r>
              <a:rPr sz="3199" b="1" dirty="0">
                <a:latin typeface="Arial"/>
                <a:cs typeface="Arial"/>
              </a:rPr>
              <a:t>Software</a:t>
            </a:r>
            <a:r>
              <a:rPr sz="3199" b="1" spc="-55" dirty="0">
                <a:latin typeface="Arial"/>
                <a:cs typeface="Arial"/>
              </a:rPr>
              <a:t> </a:t>
            </a:r>
            <a:r>
              <a:rPr sz="3199" b="1" spc="-10" dirty="0">
                <a:latin typeface="Arial"/>
                <a:cs typeface="Arial"/>
              </a:rPr>
              <a:t>Distro</a:t>
            </a:r>
            <a:endParaRPr sz="3199">
              <a:latin typeface="Arial"/>
              <a:cs typeface="Arial"/>
            </a:endParaRPr>
          </a:p>
          <a:p>
            <a:pPr marL="926187" lvl="1" indent="-456428">
              <a:spcBef>
                <a:spcPts val="775"/>
              </a:spcBef>
              <a:buClr>
                <a:srgbClr val="000000"/>
              </a:buClr>
              <a:buFont typeface="Wingdings"/>
              <a:buChar char=""/>
              <a:tabLst>
                <a:tab pos="926187" algn="l"/>
              </a:tabLst>
            </a:pPr>
            <a:r>
              <a:rPr sz="2999" dirty="0">
                <a:solidFill>
                  <a:srgbClr val="FF0000"/>
                </a:solidFill>
                <a:latin typeface="Arial MT"/>
                <a:cs typeface="Arial MT"/>
              </a:rPr>
              <a:t>Linux</a:t>
            </a:r>
            <a:r>
              <a:rPr sz="2999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99" spc="-10" dirty="0">
                <a:solidFill>
                  <a:srgbClr val="FF0000"/>
                </a:solidFill>
                <a:latin typeface="Arial MT"/>
                <a:cs typeface="Arial MT"/>
              </a:rPr>
              <a:t>Distros</a:t>
            </a:r>
            <a:r>
              <a:rPr sz="2999" spc="-10" dirty="0">
                <a:latin typeface="Arial MT"/>
                <a:cs typeface="Arial MT"/>
              </a:rPr>
              <a:t>:</a:t>
            </a:r>
            <a:endParaRPr sz="2999">
              <a:latin typeface="Arial MT"/>
              <a:cs typeface="Arial MT"/>
            </a:endParaRPr>
          </a:p>
          <a:p>
            <a:pPr marL="1224548" lvl="2" indent="-323118">
              <a:spcBef>
                <a:spcPts val="50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dirty="0">
                <a:latin typeface="Arial MT"/>
                <a:cs typeface="Arial MT"/>
              </a:rPr>
              <a:t>Raspbian</a:t>
            </a:r>
            <a:r>
              <a:rPr sz="2599" spc="-9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(Debian)</a:t>
            </a:r>
            <a:r>
              <a:rPr sz="2599" spc="-6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and</a:t>
            </a:r>
            <a:r>
              <a:rPr sz="2599" spc="-60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Ubuntu</a:t>
            </a:r>
            <a:r>
              <a:rPr sz="2599" spc="-6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(at</a:t>
            </a:r>
            <a:r>
              <a:rPr sz="2599" spc="-6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least</a:t>
            </a:r>
            <a:r>
              <a:rPr sz="2599" spc="-17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ARMv7)</a:t>
            </a:r>
            <a:endParaRPr sz="2599">
              <a:latin typeface="Arial MT"/>
              <a:cs typeface="Arial MT"/>
            </a:endParaRPr>
          </a:p>
          <a:p>
            <a:pPr marL="1224548" lvl="2" indent="-323118">
              <a:spcBef>
                <a:spcPts val="48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dirty="0">
                <a:latin typeface="Arial MT"/>
                <a:cs typeface="Arial MT"/>
              </a:rPr>
              <a:t>Archlinux,</a:t>
            </a:r>
            <a:r>
              <a:rPr sz="2599" spc="-90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Fedora,</a:t>
            </a:r>
            <a:r>
              <a:rPr sz="2599" spc="-8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Gentoo,</a:t>
            </a:r>
            <a:r>
              <a:rPr sz="2599" spc="-9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etc..</a:t>
            </a:r>
            <a:endParaRPr sz="2599">
              <a:latin typeface="Arial MT"/>
              <a:cs typeface="Arial MT"/>
            </a:endParaRPr>
          </a:p>
          <a:p>
            <a:pPr marL="1224548" lvl="2" indent="-323118">
              <a:spcBef>
                <a:spcPts val="38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spc="-10" dirty="0">
                <a:latin typeface="Arial MT"/>
                <a:cs typeface="Arial MT"/>
              </a:rPr>
              <a:t>Volumio,</a:t>
            </a:r>
            <a:r>
              <a:rPr sz="2599" spc="-15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OpenElec</a:t>
            </a:r>
            <a:endParaRPr sz="2599">
              <a:latin typeface="Arial MT"/>
              <a:cs typeface="Arial MT"/>
            </a:endParaRPr>
          </a:p>
          <a:p>
            <a:pPr marL="1224548" lvl="2" indent="-323118">
              <a:spcBef>
                <a:spcPts val="48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dirty="0">
                <a:latin typeface="Arial MT"/>
                <a:cs typeface="Arial MT"/>
              </a:rPr>
              <a:t>RISC</a:t>
            </a:r>
            <a:r>
              <a:rPr sz="2599" spc="-30" dirty="0">
                <a:latin typeface="Arial MT"/>
                <a:cs typeface="Arial MT"/>
              </a:rPr>
              <a:t> </a:t>
            </a:r>
            <a:r>
              <a:rPr sz="2599" spc="-25" dirty="0">
                <a:latin typeface="Arial MT"/>
                <a:cs typeface="Arial MT"/>
              </a:rPr>
              <a:t>OS</a:t>
            </a:r>
            <a:endParaRPr sz="2599">
              <a:latin typeface="Arial MT"/>
              <a:cs typeface="Arial MT"/>
            </a:endParaRPr>
          </a:p>
          <a:p>
            <a:pPr marL="926187" lvl="1" indent="-456428">
              <a:spcBef>
                <a:spcPts val="680"/>
              </a:spcBef>
              <a:buClr>
                <a:srgbClr val="000000"/>
              </a:buClr>
              <a:buFont typeface="Wingdings"/>
              <a:buChar char=""/>
              <a:tabLst>
                <a:tab pos="926187" algn="l"/>
              </a:tabLst>
            </a:pPr>
            <a:r>
              <a:rPr sz="2999" spc="-10" dirty="0">
                <a:solidFill>
                  <a:srgbClr val="FF0000"/>
                </a:solidFill>
                <a:latin typeface="Arial MT"/>
                <a:cs typeface="Arial MT"/>
              </a:rPr>
              <a:t>Others</a:t>
            </a:r>
            <a:r>
              <a:rPr sz="2999" spc="-10" dirty="0">
                <a:latin typeface="Arial MT"/>
                <a:cs typeface="Arial MT"/>
              </a:rPr>
              <a:t>:</a:t>
            </a:r>
            <a:endParaRPr sz="2999">
              <a:latin typeface="Arial MT"/>
              <a:cs typeface="Arial MT"/>
            </a:endParaRPr>
          </a:p>
          <a:p>
            <a:pPr marL="1224548" lvl="2" indent="-323118">
              <a:spcBef>
                <a:spcPts val="50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dirty="0">
                <a:latin typeface="Arial MT"/>
                <a:cs typeface="Arial MT"/>
              </a:rPr>
              <a:t>Windows</a:t>
            </a:r>
            <a:r>
              <a:rPr sz="2599" spc="-5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10</a:t>
            </a:r>
            <a:r>
              <a:rPr sz="2599" spc="-3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IoT</a:t>
            </a:r>
            <a:r>
              <a:rPr sz="2599" spc="-90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Core</a:t>
            </a:r>
            <a:r>
              <a:rPr sz="2599" spc="-40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Edition</a:t>
            </a:r>
            <a:r>
              <a:rPr sz="2599" spc="-35" dirty="0">
                <a:latin typeface="Arial MT"/>
                <a:cs typeface="Arial MT"/>
              </a:rPr>
              <a:t> </a:t>
            </a:r>
            <a:r>
              <a:rPr sz="2599" dirty="0">
                <a:latin typeface="Arial MT"/>
                <a:cs typeface="Arial MT"/>
              </a:rPr>
              <a:t>(at</a:t>
            </a:r>
            <a:r>
              <a:rPr sz="2599" spc="-4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least</a:t>
            </a:r>
            <a:r>
              <a:rPr sz="2599" spc="-170" dirty="0">
                <a:latin typeface="Arial MT"/>
                <a:cs typeface="Arial MT"/>
              </a:rPr>
              <a:t> </a:t>
            </a:r>
            <a:r>
              <a:rPr sz="2599" spc="-10" dirty="0">
                <a:latin typeface="Arial MT"/>
                <a:cs typeface="Arial MT"/>
              </a:rPr>
              <a:t>ARMv7)</a:t>
            </a:r>
            <a:endParaRPr sz="2599">
              <a:latin typeface="Arial MT"/>
              <a:cs typeface="Arial MT"/>
            </a:endParaRPr>
          </a:p>
          <a:p>
            <a:pPr marL="1224548" lvl="2" indent="-323118">
              <a:spcBef>
                <a:spcPts val="480"/>
              </a:spcBef>
              <a:buSzPct val="76923"/>
              <a:buFont typeface="Symbol"/>
              <a:buChar char=""/>
              <a:tabLst>
                <a:tab pos="1224548" algn="l"/>
              </a:tabLst>
            </a:pPr>
            <a:r>
              <a:rPr sz="2599" spc="-10" dirty="0">
                <a:latin typeface="Arial MT"/>
                <a:cs typeface="Arial MT"/>
              </a:rPr>
              <a:t>Android</a:t>
            </a:r>
            <a:endParaRPr sz="2599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141" y="2965632"/>
            <a:ext cx="5389746" cy="2489393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1806">
              <a:lnSpc>
                <a:spcPts val="3739"/>
              </a:lnSpc>
            </a:pP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Advantages</a:t>
            </a:r>
            <a:r>
              <a:rPr sz="3199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3199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b="1" spc="-1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3199" spc="-10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460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dirty="0">
                <a:latin typeface="Arial MT"/>
                <a:cs typeface="Arial MT"/>
              </a:rPr>
              <a:t>Robustness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(no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OS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on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25" dirty="0">
                <a:latin typeface="Arial MT"/>
                <a:cs typeface="Arial MT"/>
              </a:rPr>
              <a:t>it)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370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dirty="0">
                <a:latin typeface="Arial MT"/>
                <a:cs typeface="Arial MT"/>
              </a:rPr>
              <a:t>Low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Power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Consumption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345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spc="-10" dirty="0">
                <a:latin typeface="Arial MT"/>
                <a:cs typeface="Arial MT"/>
              </a:rPr>
              <a:t>Price</a:t>
            </a:r>
            <a:endParaRPr sz="3199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245618" y="2982549"/>
            <a:ext cx="5628444" cy="2489393"/>
          </a:xfrm>
          <a:prstGeom prst="rect">
            <a:avLst/>
          </a:prstGeom>
          <a:ln w="15875">
            <a:solidFill>
              <a:srgbClr val="9B2D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5793">
              <a:lnSpc>
                <a:spcPts val="3749"/>
              </a:lnSpc>
            </a:pP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Advantages</a:t>
            </a:r>
            <a:r>
              <a:rPr sz="3199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3199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b="1" spc="-10" dirty="0">
                <a:solidFill>
                  <a:srgbClr val="FF0000"/>
                </a:solidFill>
                <a:latin typeface="Arial"/>
                <a:cs typeface="Arial"/>
              </a:rPr>
              <a:t>Raspberry</a:t>
            </a:r>
            <a:r>
              <a:rPr sz="3199" spc="-10" dirty="0">
                <a:solidFill>
                  <a:srgbClr val="FF0000"/>
                </a:solidFill>
                <a:latin typeface="Arial MT"/>
                <a:cs typeface="Arial MT"/>
              </a:rPr>
              <a:t>: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440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dirty="0">
                <a:latin typeface="Arial MT"/>
                <a:cs typeface="Arial MT"/>
              </a:rPr>
              <a:t>Powerfulness</a:t>
            </a:r>
            <a:r>
              <a:rPr sz="3199" spc="-55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(multitasking)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365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dirty="0">
                <a:latin typeface="Arial MT"/>
                <a:cs typeface="Arial MT"/>
              </a:rPr>
              <a:t>Networking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on</a:t>
            </a:r>
            <a:r>
              <a:rPr sz="3199" spc="-4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board</a:t>
            </a:r>
            <a:endParaRPr sz="3199">
              <a:latin typeface="Arial MT"/>
              <a:cs typeface="Arial MT"/>
            </a:endParaRPr>
          </a:p>
          <a:p>
            <a:pPr marL="564346" indent="-456428">
              <a:spcBef>
                <a:spcPts val="1370"/>
              </a:spcBef>
              <a:buFont typeface="Wingdings"/>
              <a:buChar char=""/>
              <a:tabLst>
                <a:tab pos="564346" algn="l"/>
              </a:tabLst>
            </a:pPr>
            <a:r>
              <a:rPr sz="3199" dirty="0">
                <a:latin typeface="Arial MT"/>
                <a:cs typeface="Arial MT"/>
              </a:rPr>
              <a:t>All</a:t>
            </a:r>
            <a:r>
              <a:rPr sz="3199" spc="-30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the</a:t>
            </a:r>
            <a:r>
              <a:rPr sz="3199" spc="-35" dirty="0">
                <a:latin typeface="Arial MT"/>
                <a:cs typeface="Arial MT"/>
              </a:rPr>
              <a:t> </a:t>
            </a:r>
            <a:r>
              <a:rPr sz="3199" dirty="0">
                <a:latin typeface="Arial MT"/>
                <a:cs typeface="Arial MT"/>
              </a:rPr>
              <a:t>OS</a:t>
            </a:r>
            <a:r>
              <a:rPr sz="3199" spc="-30" dirty="0">
                <a:latin typeface="Arial MT"/>
                <a:cs typeface="Arial MT"/>
              </a:rPr>
              <a:t> </a:t>
            </a:r>
            <a:r>
              <a:rPr sz="3199" spc="-10" dirty="0">
                <a:latin typeface="Arial MT"/>
                <a:cs typeface="Arial MT"/>
              </a:rPr>
              <a:t>functionalities</a:t>
            </a:r>
            <a:endParaRPr sz="3199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2641" y="1862228"/>
            <a:ext cx="5928721" cy="57389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469124" indent="-456428">
              <a:spcBef>
                <a:spcPts val="100"/>
              </a:spcBef>
              <a:buFont typeface="Wingdings"/>
              <a:buChar char=""/>
              <a:tabLst>
                <a:tab pos="469124" algn="l"/>
              </a:tabLst>
            </a:pPr>
            <a:r>
              <a:rPr sz="3599" b="1" dirty="0">
                <a:latin typeface="Calibri"/>
                <a:cs typeface="Calibri"/>
              </a:rPr>
              <a:t>Raspberry</a:t>
            </a:r>
            <a:r>
              <a:rPr sz="3599" b="1" spc="-85" dirty="0">
                <a:latin typeface="Calibri"/>
                <a:cs typeface="Calibri"/>
              </a:rPr>
              <a:t> </a:t>
            </a:r>
            <a:r>
              <a:rPr sz="3599" b="1" dirty="0">
                <a:latin typeface="Calibri"/>
                <a:cs typeface="Calibri"/>
              </a:rPr>
              <a:t>vs</a:t>
            </a:r>
            <a:r>
              <a:rPr sz="3599" b="1" spc="-75" dirty="0">
                <a:latin typeface="Calibri"/>
                <a:cs typeface="Calibri"/>
              </a:rPr>
              <a:t> </a:t>
            </a:r>
            <a:r>
              <a:rPr sz="3599" b="1" dirty="0">
                <a:latin typeface="Calibri"/>
                <a:cs typeface="Calibri"/>
              </a:rPr>
              <a:t>Arduino</a:t>
            </a:r>
            <a:r>
              <a:rPr sz="3599" b="1" spc="-75" dirty="0">
                <a:latin typeface="Calibri"/>
                <a:cs typeface="Calibri"/>
              </a:rPr>
              <a:t> </a:t>
            </a:r>
            <a:r>
              <a:rPr sz="3599" spc="-10" dirty="0">
                <a:latin typeface="Calibri"/>
                <a:cs typeface="Calibri"/>
              </a:rPr>
              <a:t>Boards</a:t>
            </a:r>
            <a:endParaRPr sz="3599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Raspberry</a:t>
            </a:r>
            <a:r>
              <a:rPr spc="-20" dirty="0"/>
              <a:t> </a:t>
            </a:r>
            <a:r>
              <a:rPr dirty="0"/>
              <a:t>PI</a:t>
            </a:r>
            <a:r>
              <a:rPr spc="-30" dirty="0"/>
              <a:t> </a:t>
            </a:r>
            <a:r>
              <a:rPr spc="-10" dirty="0"/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2641" y="1792141"/>
            <a:ext cx="5928721" cy="573891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469124" indent="-456428">
              <a:spcBef>
                <a:spcPts val="100"/>
              </a:spcBef>
              <a:buFont typeface="Wingdings"/>
              <a:buChar char=""/>
              <a:tabLst>
                <a:tab pos="469124" algn="l"/>
              </a:tabLst>
            </a:pPr>
            <a:r>
              <a:rPr sz="3599" b="1" dirty="0">
                <a:latin typeface="Calibri"/>
                <a:cs typeface="Calibri"/>
              </a:rPr>
              <a:t>Raspberry</a:t>
            </a:r>
            <a:r>
              <a:rPr sz="3599" b="1" spc="-85" dirty="0">
                <a:latin typeface="Calibri"/>
                <a:cs typeface="Calibri"/>
              </a:rPr>
              <a:t> </a:t>
            </a:r>
            <a:r>
              <a:rPr sz="3599" b="1" dirty="0">
                <a:latin typeface="Calibri"/>
                <a:cs typeface="Calibri"/>
              </a:rPr>
              <a:t>vs</a:t>
            </a:r>
            <a:r>
              <a:rPr sz="3599" b="1" spc="-75" dirty="0">
                <a:latin typeface="Calibri"/>
                <a:cs typeface="Calibri"/>
              </a:rPr>
              <a:t> </a:t>
            </a:r>
            <a:r>
              <a:rPr sz="3599" b="1" dirty="0">
                <a:latin typeface="Calibri"/>
                <a:cs typeface="Calibri"/>
              </a:rPr>
              <a:t>Arduino</a:t>
            </a:r>
            <a:r>
              <a:rPr sz="3599" b="1" spc="-75" dirty="0">
                <a:latin typeface="Calibri"/>
                <a:cs typeface="Calibri"/>
              </a:rPr>
              <a:t> </a:t>
            </a:r>
            <a:r>
              <a:rPr sz="3599" spc="-10" dirty="0">
                <a:latin typeface="Calibri"/>
                <a:cs typeface="Calibri"/>
              </a:rPr>
              <a:t>Boards</a:t>
            </a:r>
            <a:endParaRPr sz="3599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45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44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012339" y="2656813"/>
            <a:ext cx="5186599" cy="3623635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9524">
              <a:lnSpc>
                <a:spcPts val="3744"/>
              </a:lnSpc>
            </a:pP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31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b="1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3199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199" spc="-25" dirty="0">
                <a:solidFill>
                  <a:srgbClr val="FF0000"/>
                </a:solidFill>
                <a:latin typeface="Arial MT"/>
                <a:cs typeface="Arial MT"/>
              </a:rPr>
              <a:t>if:</a:t>
            </a:r>
            <a:endParaRPr sz="3199">
              <a:latin typeface="Arial MT"/>
              <a:cs typeface="Arial MT"/>
            </a:endParaRPr>
          </a:p>
          <a:p>
            <a:pPr marL="564346" marR="373903" indent="-457063">
              <a:lnSpc>
                <a:spcPts val="3289"/>
              </a:lnSpc>
              <a:spcBef>
                <a:spcPts val="1625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spc="-45" dirty="0">
                <a:latin typeface="Arial MT"/>
                <a:cs typeface="Arial MT"/>
              </a:rPr>
              <a:t>You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want</a:t>
            </a:r>
            <a:r>
              <a:rPr sz="2799" spc="-7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to</a:t>
            </a:r>
            <a:r>
              <a:rPr sz="2799" spc="-5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learn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basics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of </a:t>
            </a:r>
            <a:r>
              <a:rPr sz="2799" spc="-10" dirty="0">
                <a:latin typeface="Arial MT"/>
                <a:cs typeface="Arial MT"/>
              </a:rPr>
              <a:t>electronics</a:t>
            </a:r>
            <a:endParaRPr sz="2799">
              <a:latin typeface="Arial MT"/>
              <a:cs typeface="Arial MT"/>
            </a:endParaRPr>
          </a:p>
          <a:p>
            <a:pPr marL="564346" marR="155528" indent="-457063">
              <a:lnSpc>
                <a:spcPts val="3309"/>
              </a:lnSpc>
              <a:spcBef>
                <a:spcPts val="1490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spc="-45" dirty="0">
                <a:latin typeface="Arial MT"/>
                <a:cs typeface="Arial MT"/>
              </a:rPr>
              <a:t>You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have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a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simple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project</a:t>
            </a:r>
            <a:r>
              <a:rPr sz="2799" spc="-70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to </a:t>
            </a:r>
            <a:r>
              <a:rPr sz="2799" spc="-10" dirty="0">
                <a:latin typeface="Arial MT"/>
                <a:cs typeface="Arial MT"/>
              </a:rPr>
              <a:t>deploy</a:t>
            </a:r>
            <a:endParaRPr sz="2799">
              <a:latin typeface="Arial MT"/>
              <a:cs typeface="Arial MT"/>
            </a:endParaRPr>
          </a:p>
          <a:p>
            <a:pPr marL="564346" marR="618304" indent="-457063">
              <a:lnSpc>
                <a:spcPct val="101400"/>
              </a:lnSpc>
              <a:spcBef>
                <a:spcPts val="1290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spc="-30" dirty="0">
                <a:latin typeface="Arial MT"/>
                <a:cs typeface="Arial MT"/>
              </a:rPr>
              <a:t>Your</a:t>
            </a:r>
            <a:r>
              <a:rPr sz="2799" spc="-8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projects</a:t>
            </a:r>
            <a:r>
              <a:rPr sz="2799" spc="-9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does</a:t>
            </a:r>
            <a:r>
              <a:rPr sz="2799" spc="-90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not </a:t>
            </a:r>
            <a:r>
              <a:rPr sz="2799" dirty="0">
                <a:latin typeface="Arial MT"/>
                <a:cs typeface="Arial MT"/>
              </a:rPr>
              <a:t>involve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so</a:t>
            </a:r>
            <a:r>
              <a:rPr sz="2799" spc="-6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much</a:t>
            </a:r>
            <a:r>
              <a:rPr sz="2799" spc="-55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software</a:t>
            </a:r>
            <a:endParaRPr sz="2799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832" y="2776671"/>
            <a:ext cx="4969486" cy="3166068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5615">
              <a:lnSpc>
                <a:spcPts val="3739"/>
              </a:lnSpc>
            </a:pPr>
            <a:r>
              <a:rPr sz="3199" dirty="0">
                <a:solidFill>
                  <a:srgbClr val="FF0000"/>
                </a:solidFill>
                <a:latin typeface="Arial MT"/>
                <a:cs typeface="Arial MT"/>
              </a:rPr>
              <a:t>Choose</a:t>
            </a:r>
            <a:r>
              <a:rPr sz="3199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199" b="1" dirty="0">
                <a:solidFill>
                  <a:srgbClr val="FF0000"/>
                </a:solidFill>
                <a:latin typeface="Arial"/>
                <a:cs typeface="Arial"/>
              </a:rPr>
              <a:t>Raspberry</a:t>
            </a:r>
            <a:r>
              <a:rPr sz="3199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199" spc="-25" dirty="0">
                <a:solidFill>
                  <a:srgbClr val="FF0000"/>
                </a:solidFill>
                <a:latin typeface="Arial MT"/>
                <a:cs typeface="Arial MT"/>
              </a:rPr>
              <a:t>if:</a:t>
            </a:r>
            <a:endParaRPr sz="3199">
              <a:latin typeface="Arial MT"/>
              <a:cs typeface="Arial MT"/>
            </a:endParaRPr>
          </a:p>
          <a:p>
            <a:pPr marL="564346" marR="1203599" indent="-457063">
              <a:lnSpc>
                <a:spcPct val="99600"/>
              </a:lnSpc>
              <a:spcBef>
                <a:spcPts val="1470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spc="-45" dirty="0">
                <a:latin typeface="Arial MT"/>
                <a:cs typeface="Arial MT"/>
              </a:rPr>
              <a:t>You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have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a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complex </a:t>
            </a:r>
            <a:r>
              <a:rPr sz="2799" dirty="0">
                <a:latin typeface="Arial MT"/>
                <a:cs typeface="Arial MT"/>
              </a:rPr>
              <a:t>project,</a:t>
            </a:r>
            <a:r>
              <a:rPr sz="2799" spc="-5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with</a:t>
            </a:r>
            <a:r>
              <a:rPr sz="2799" spc="-4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a</a:t>
            </a:r>
            <a:r>
              <a:rPr sz="2799" spc="-4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lot</a:t>
            </a:r>
            <a:r>
              <a:rPr sz="2799" spc="-50" dirty="0">
                <a:latin typeface="Arial MT"/>
                <a:cs typeface="Arial MT"/>
              </a:rPr>
              <a:t> </a:t>
            </a:r>
            <a:r>
              <a:rPr sz="2799" spc="-25" dirty="0">
                <a:latin typeface="Arial MT"/>
                <a:cs typeface="Arial MT"/>
              </a:rPr>
              <a:t>of </a:t>
            </a:r>
            <a:r>
              <a:rPr sz="2799" dirty="0">
                <a:latin typeface="Arial MT"/>
                <a:cs typeface="Arial MT"/>
              </a:rPr>
              <a:t>software</a:t>
            </a:r>
            <a:r>
              <a:rPr sz="2799" spc="-110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involved</a:t>
            </a:r>
            <a:endParaRPr sz="2799">
              <a:latin typeface="Arial MT"/>
              <a:cs typeface="Arial MT"/>
            </a:endParaRPr>
          </a:p>
          <a:p>
            <a:pPr marL="564346" indent="-457063">
              <a:spcBef>
                <a:spcPts val="1340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spc="-45" dirty="0">
                <a:latin typeface="Arial MT"/>
                <a:cs typeface="Arial MT"/>
              </a:rPr>
              <a:t>You</a:t>
            </a:r>
            <a:r>
              <a:rPr sz="2799" spc="-7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need</a:t>
            </a:r>
            <a:r>
              <a:rPr sz="2799" spc="-65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OS</a:t>
            </a:r>
            <a:r>
              <a:rPr sz="2799" spc="-80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functionalities</a:t>
            </a:r>
            <a:endParaRPr sz="2799">
              <a:latin typeface="Arial MT"/>
              <a:cs typeface="Arial MT"/>
            </a:endParaRPr>
          </a:p>
          <a:p>
            <a:pPr marL="564346" indent="-457063">
              <a:spcBef>
                <a:spcPts val="1440"/>
              </a:spcBef>
              <a:buFont typeface="Wingdings"/>
              <a:buChar char=""/>
              <a:tabLst>
                <a:tab pos="564346" algn="l"/>
              </a:tabLst>
            </a:pPr>
            <a:r>
              <a:rPr sz="2799" dirty="0">
                <a:latin typeface="Arial MT"/>
                <a:cs typeface="Arial MT"/>
              </a:rPr>
              <a:t>Networking</a:t>
            </a:r>
            <a:r>
              <a:rPr sz="2799" spc="-80" dirty="0">
                <a:latin typeface="Arial MT"/>
                <a:cs typeface="Arial MT"/>
              </a:rPr>
              <a:t> </a:t>
            </a:r>
            <a:r>
              <a:rPr sz="2799" dirty="0">
                <a:latin typeface="Arial MT"/>
                <a:cs typeface="Arial MT"/>
              </a:rPr>
              <a:t>is</a:t>
            </a:r>
            <a:r>
              <a:rPr sz="2799" spc="-85" dirty="0">
                <a:latin typeface="Arial MT"/>
                <a:cs typeface="Arial MT"/>
              </a:rPr>
              <a:t> </a:t>
            </a:r>
            <a:r>
              <a:rPr sz="2799" spc="-10" dirty="0">
                <a:latin typeface="Arial MT"/>
                <a:cs typeface="Arial MT"/>
              </a:rPr>
              <a:t>involved</a:t>
            </a:r>
            <a:endParaRPr sz="2799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D604-186E-A8CD-9DDE-2BB0EF24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0" y="286604"/>
            <a:ext cx="10066106" cy="823307"/>
          </a:xfrm>
        </p:spPr>
        <p:txBody>
          <a:bodyPr/>
          <a:lstStyle/>
          <a:p>
            <a:r>
              <a:rPr lang="en-US" dirty="0"/>
              <a:t>I2C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73062-1D59-81F9-72BE-14CF2922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94" y="1176090"/>
            <a:ext cx="5555959" cy="469300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0" i="0" u="none" strike="noStrike" dirty="0">
                <a:solidFill>
                  <a:srgbClr val="489FFE"/>
                </a:solidFill>
                <a:effectLst/>
                <a:latin typeface="open-sans"/>
                <a:hlinkClick r:id="rId2"/>
              </a:rPr>
              <a:t>I2C</a:t>
            </a:r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, or Inter-Integrated Circuit, is a simple communication protocol often used in embedded systems as a way to transfer data between a master (or multiple masters) and a single slave (or multiple slaves) device.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It is a bidirectional two-wire serial bus.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open-sans"/>
              </a:rPr>
              <a:t>It</a:t>
            </a:r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 uses serial clock (SCL) and serial data (SDA) wires to send and manage data bit by bit between devices connected to the bus.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In I2C operations, the master controls the exchange of data between the devices. A master device will signal to a slave in order to send data or request a response. To accomplish this, all slave devices must have a unique address that is included in the I2C message.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3340C-7823-903B-275A-D9680660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2B6-08B4-44C6-AB01-4B32D9E60F6B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AFA30-858C-6EAF-B862-A64AF5C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6FA52-33CB-FEA9-F742-1F0EDC3E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53" y="1197426"/>
            <a:ext cx="5535872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6D9D9-79AA-E674-C870-84E5F64B7512}"/>
              </a:ext>
            </a:extLst>
          </p:cNvPr>
          <p:cNvSpPr txBox="1"/>
          <p:nvPr/>
        </p:nvSpPr>
        <p:spPr>
          <a:xfrm>
            <a:off x="2055812" y="6390179"/>
            <a:ext cx="8534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https://www.totalphase.com/blog/2021/12/i2c-vs-spi-vs-uart-introduction-and-comparison-similarities-differences/?srsltid=AfmBOoraf5NQIN_hvbYhiE9yxK_jCE4CgF8x9zOqBISuC56R2xoLhaTP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30D80-1545-D8A6-01EA-94E7EC5A0F5A}"/>
              </a:ext>
            </a:extLst>
          </p:cNvPr>
          <p:cNvSpPr txBox="1"/>
          <p:nvPr/>
        </p:nvSpPr>
        <p:spPr>
          <a:xfrm>
            <a:off x="6849880" y="3637171"/>
            <a:ext cx="48833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I2C is considered to be synchronous, meaning it operates using a serial clock.</a:t>
            </a:r>
          </a:p>
          <a:p>
            <a:endParaRPr lang="en-US" dirty="0">
              <a:solidFill>
                <a:srgbClr val="000000"/>
              </a:solidFill>
              <a:latin typeface="open-san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The standard data transfer rate of the I2C protocol is 100 kbps, although data speeds of up to 5 Mbps are possible with I2C devices configured in "fast mode" or "ultra-fast mode".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52EF-F28C-DFE9-9ED9-F9AFDC20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C4E59-6F22-7A17-8132-3E4FBAAF2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95" y="1176090"/>
            <a:ext cx="7207218" cy="4693004"/>
          </a:xfrm>
        </p:spPr>
        <p:txBody>
          <a:bodyPr>
            <a:normAutofit lnSpcReduction="10000"/>
          </a:bodyPr>
          <a:lstStyle/>
          <a:p>
            <a:r>
              <a:rPr lang="en-US" b="0" i="0" u="none" strike="noStrike" dirty="0">
                <a:solidFill>
                  <a:srgbClr val="489FFE"/>
                </a:solidFill>
                <a:effectLst/>
                <a:latin typeface="open-sans"/>
                <a:hlinkClick r:id="rId2"/>
              </a:rPr>
              <a:t>SPI</a:t>
            </a:r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, or Serial Peripheral Interface, is a serial communication protocol often used in embedded systems for high-speed data exchanges between devices on the bus.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It operates using a master-slave paradigm that includes at least four signals: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a clock (SCLK)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The SCLK signal is generated by the master device for synchronization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a master output/slave input (MOSI)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Used for data exchange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a master input/slave output (MISO)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used for data exchange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a slave select (SS) signal.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-sans"/>
              </a:rPr>
              <a:t>The master pulls low on a slave's SS line to select a device for communication.</a:t>
            </a:r>
          </a:p>
          <a:p>
            <a:pPr lvl="2"/>
            <a:endParaRPr lang="en-US" sz="1999" dirty="0">
              <a:solidFill>
                <a:srgbClr val="000000"/>
              </a:solidFill>
              <a:latin typeface="open-sans"/>
            </a:endParaRPr>
          </a:p>
          <a:p>
            <a:pPr marL="383933" lvl="2" indent="0">
              <a:buNone/>
            </a:pPr>
            <a:r>
              <a:rPr lang="fr-FR" sz="1999" dirty="0">
                <a:solidFill>
                  <a:srgbClr val="000000"/>
                </a:solidFill>
                <a:latin typeface="open-sans"/>
              </a:rPr>
              <a:t>SPI communication supports full-duplex communication.</a:t>
            </a:r>
          </a:p>
          <a:p>
            <a:pPr marL="383933" lvl="2" indent="0">
              <a:buNone/>
            </a:pPr>
            <a:r>
              <a:rPr lang="en-US" sz="1999" dirty="0">
                <a:solidFill>
                  <a:srgbClr val="000000"/>
                </a:solidFill>
                <a:latin typeface="open-sans"/>
              </a:rPr>
              <a:t>Data speeds in excess of 100 MHz have been achieved.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5781-812D-3308-3EE5-FD40AFE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2B6-08B4-44C6-AB01-4B32D9E60F6B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19DCE-2A88-2F53-C7FC-914CD10B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Single SPI bus with 3 slaves">
            <a:extLst>
              <a:ext uri="{FF2B5EF4-FFF2-40B4-BE49-F238E27FC236}">
                <a16:creationId xmlns:a16="http://schemas.microsoft.com/office/drawing/2014/main" id="{DB2D1CDA-D310-BC64-E287-1B6AE6BDF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7" y="1176090"/>
            <a:ext cx="3663928" cy="293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A1DA-7C02-F525-6994-AA9E810F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57C6-995A-4CCE-7B43-E1CA5A24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5D96-52A7-A458-C407-8ABE3ACC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42B6-08B4-44C6-AB01-4B32D9E60F6B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F6E9A-9A71-233E-23D9-BA8E6EB1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47</a:t>
            </a:fld>
            <a:endParaRPr lang="en-US"/>
          </a:p>
        </p:txBody>
      </p:sp>
      <p:pic>
        <p:nvPicPr>
          <p:cNvPr id="3074" name="Picture 2" descr="UART two-wire diagram">
            <a:extLst>
              <a:ext uri="{FF2B5EF4-FFF2-40B4-BE49-F238E27FC236}">
                <a16:creationId xmlns:a16="http://schemas.microsoft.com/office/drawing/2014/main" id="{F48EC6D9-8341-ED3C-E78E-04E9A3CCC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6464" r="7857" b="4648"/>
          <a:stretch/>
        </p:blipFill>
        <p:spPr bwMode="auto">
          <a:xfrm>
            <a:off x="8074025" y="3649840"/>
            <a:ext cx="4114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D54B8-4342-D7C9-9171-ECE880F6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36524"/>
            <a:ext cx="10157354" cy="6035676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01DCF-269C-E012-BEDD-563CF007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5C78-C505-4C37-8276-4A615E5DBFD8}" type="datetime1">
              <a:rPr lang="en-US" smtClean="0"/>
              <a:t>02-Mar-25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06EC-FAE1-8900-664A-1CDC6A5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0306" y="2354860"/>
            <a:ext cx="8049703" cy="3131004"/>
          </a:xfrm>
          <a:prstGeom prst="rect">
            <a:avLst/>
          </a:prstGeom>
        </p:spPr>
        <p:txBody>
          <a:bodyPr vert="horz" wrap="square" lIns="0" tIns="30472" rIns="0" bIns="0" rtlCol="0">
            <a:spAutoFit/>
          </a:bodyPr>
          <a:lstStyle/>
          <a:p>
            <a:pPr marL="469759" marR="5078" indent="-457063">
              <a:lnSpc>
                <a:spcPts val="3819"/>
              </a:lnSpc>
              <a:spcBef>
                <a:spcPts val="240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A</a:t>
            </a:r>
            <a:r>
              <a:rPr sz="3199" spc="-4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sensor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3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device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that</a:t>
            </a:r>
            <a:r>
              <a:rPr sz="3199" spc="-3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able</a:t>
            </a:r>
            <a:r>
              <a:rPr sz="3199" spc="-4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to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detect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events</a:t>
            </a:r>
            <a:r>
              <a:rPr sz="3199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3199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r>
              <a:rPr sz="3199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its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physical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environment.</a:t>
            </a:r>
            <a:endParaRPr sz="3199">
              <a:latin typeface="Calibri"/>
              <a:cs typeface="Calibri"/>
            </a:endParaRPr>
          </a:p>
          <a:p>
            <a:pPr marL="469759" marR="582755" indent="-457063">
              <a:lnSpc>
                <a:spcPct val="99800"/>
              </a:lnSpc>
              <a:spcBef>
                <a:spcPts val="1345"/>
              </a:spcBef>
              <a:buFont typeface="Wingdings"/>
              <a:buChar char=""/>
              <a:tabLst>
                <a:tab pos="469759" algn="l"/>
              </a:tabLst>
            </a:pPr>
            <a:r>
              <a:rPr sz="3199" dirty="0">
                <a:latin typeface="Calibri"/>
                <a:cs typeface="Calibri"/>
              </a:rPr>
              <a:t>A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smart</a:t>
            </a:r>
            <a:r>
              <a:rPr sz="3199" spc="-4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sensor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is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3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device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capable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of </a:t>
            </a:r>
            <a:r>
              <a:rPr sz="3199" dirty="0">
                <a:latin typeface="Calibri"/>
                <a:cs typeface="Calibri"/>
              </a:rPr>
              <a:t>measuring</a:t>
            </a:r>
            <a:r>
              <a:rPr sz="3199" spc="-85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analog</a:t>
            </a:r>
            <a:r>
              <a:rPr sz="3199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r>
              <a:rPr sz="3199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3199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199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Calibri"/>
                <a:cs typeface="Calibri"/>
              </a:rPr>
              <a:t>physical environment</a:t>
            </a:r>
            <a:r>
              <a:rPr sz="3199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and</a:t>
            </a:r>
            <a:r>
              <a:rPr sz="3199" spc="-90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making</a:t>
            </a:r>
            <a:r>
              <a:rPr sz="3199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sz="3199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sz="3199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spc="-25" dirty="0">
                <a:latin typeface="Calibri"/>
                <a:cs typeface="Calibri"/>
              </a:rPr>
              <a:t>by </a:t>
            </a:r>
            <a:r>
              <a:rPr sz="3199" dirty="0">
                <a:latin typeface="Calibri"/>
                <a:cs typeface="Calibri"/>
              </a:rPr>
              <a:t>using</a:t>
            </a:r>
            <a:r>
              <a:rPr sz="3199" spc="-2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some</a:t>
            </a:r>
            <a:r>
              <a:rPr sz="3199" spc="-25" dirty="0">
                <a:latin typeface="Calibri"/>
                <a:cs typeface="Calibri"/>
              </a:rPr>
              <a:t> </a:t>
            </a:r>
            <a:r>
              <a:rPr sz="3199" spc="-35" dirty="0">
                <a:latin typeface="Calibri"/>
                <a:cs typeface="Calibri"/>
              </a:rPr>
              <a:t>built-</a:t>
            </a:r>
            <a:r>
              <a:rPr sz="3199" dirty="0">
                <a:latin typeface="Calibri"/>
                <a:cs typeface="Calibri"/>
              </a:rPr>
              <a:t>in</a:t>
            </a:r>
            <a:r>
              <a:rPr sz="3199" spc="-2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resources</a:t>
            </a:r>
            <a:endParaRPr sz="3199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83550" y="2371122"/>
            <a:ext cx="2165421" cy="1451867"/>
            <a:chOff x="9586046" y="2370846"/>
            <a:chExt cx="2165985" cy="14522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921" y="2386721"/>
              <a:ext cx="2133737" cy="14201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93984" y="2378783"/>
              <a:ext cx="2150110" cy="1436370"/>
            </a:xfrm>
            <a:custGeom>
              <a:avLst/>
              <a:gdLst/>
              <a:ahLst/>
              <a:cxnLst/>
              <a:rect l="l" t="t" r="r" b="b"/>
              <a:pathLst>
                <a:path w="2150109" h="1436370">
                  <a:moveTo>
                    <a:pt x="0" y="0"/>
                  </a:moveTo>
                  <a:lnTo>
                    <a:pt x="2149613" y="0"/>
                  </a:lnTo>
                  <a:lnTo>
                    <a:pt x="2149613" y="1436074"/>
                  </a:lnTo>
                  <a:lnTo>
                    <a:pt x="0" y="143607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637280" y="4160697"/>
            <a:ext cx="1984493" cy="1442979"/>
            <a:chOff x="9639791" y="4160887"/>
            <a:chExt cx="1985010" cy="14433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5666" y="4176762"/>
              <a:ext cx="1952727" cy="14110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7728" y="4168824"/>
              <a:ext cx="1969135" cy="1427480"/>
            </a:xfrm>
            <a:custGeom>
              <a:avLst/>
              <a:gdLst/>
              <a:ahLst/>
              <a:cxnLst/>
              <a:rect l="l" t="t" r="r" b="b"/>
              <a:pathLst>
                <a:path w="1969134" h="1427479">
                  <a:moveTo>
                    <a:pt x="0" y="0"/>
                  </a:moveTo>
                  <a:lnTo>
                    <a:pt x="1968603" y="0"/>
                  </a:lnTo>
                  <a:lnTo>
                    <a:pt x="1968603" y="1426894"/>
                  </a:lnTo>
                  <a:lnTo>
                    <a:pt x="0" y="142689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34092" y="5881493"/>
            <a:ext cx="2553305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10" dirty="0">
                <a:latin typeface="Calibri"/>
                <a:cs typeface="Calibri"/>
              </a:rPr>
              <a:t>https://</a:t>
            </a:r>
            <a:r>
              <a:rPr sz="1799" spc="-10" dirty="0">
                <a:latin typeface="Calibri"/>
                <a:cs typeface="Calibri"/>
                <a:hlinkClick r:id="rId4"/>
              </a:rPr>
              <a:t>www.adafruit.com/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5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738" y="2158314"/>
            <a:ext cx="2303687" cy="12036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58222" y="2159332"/>
            <a:ext cx="2300006" cy="1123797"/>
          </a:xfrm>
          <a:prstGeom prst="rect">
            <a:avLst/>
          </a:prstGeom>
          <a:ln w="12700">
            <a:solidFill>
              <a:srgbClr val="9B2D1F"/>
            </a:solidFill>
          </a:ln>
        </p:spPr>
        <p:txBody>
          <a:bodyPr vert="horz" wrap="square" lIns="0" tIns="17141" rIns="0" bIns="0" rtlCol="0">
            <a:spAutoFit/>
          </a:bodyPr>
          <a:lstStyle/>
          <a:p>
            <a:pPr marL="173938" marR="165050" indent="-1904" algn="ctr">
              <a:lnSpc>
                <a:spcPct val="100800"/>
              </a:lnSpc>
              <a:spcBef>
                <a:spcPts val="135"/>
              </a:spcBef>
            </a:pPr>
            <a:r>
              <a:rPr sz="2399" dirty="0">
                <a:latin typeface="Calibri"/>
                <a:cs typeface="Calibri"/>
              </a:rPr>
              <a:t>Sensors</a:t>
            </a:r>
            <a:r>
              <a:rPr sz="2399" spc="-105" dirty="0">
                <a:latin typeface="Calibri"/>
                <a:cs typeface="Calibri"/>
              </a:rPr>
              <a:t> </a:t>
            </a:r>
            <a:r>
              <a:rPr sz="2399" spc="-25" dirty="0">
                <a:latin typeface="Calibri"/>
                <a:cs typeface="Calibri"/>
              </a:rPr>
              <a:t>are </a:t>
            </a:r>
            <a:r>
              <a:rPr sz="2399" spc="-10" dirty="0">
                <a:latin typeface="Calibri"/>
                <a:cs typeface="Calibri"/>
              </a:rPr>
              <a:t>getting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b="1" spc="-10" dirty="0">
                <a:latin typeface="Calibri"/>
                <a:cs typeface="Calibri"/>
              </a:rPr>
              <a:t>cheaper </a:t>
            </a:r>
            <a:r>
              <a:rPr sz="2399" dirty="0">
                <a:latin typeface="Calibri"/>
                <a:cs typeface="Calibri"/>
              </a:rPr>
              <a:t>and</a:t>
            </a:r>
            <a:r>
              <a:rPr sz="2399" spc="-45" dirty="0">
                <a:latin typeface="Calibri"/>
                <a:cs typeface="Calibri"/>
              </a:rPr>
              <a:t> </a:t>
            </a:r>
            <a:r>
              <a:rPr sz="2399" b="1" dirty="0">
                <a:latin typeface="Calibri"/>
                <a:cs typeface="Calibri"/>
              </a:rPr>
              <a:t>cheaper</a:t>
            </a:r>
            <a:r>
              <a:rPr sz="2399" b="1" spc="-50" dirty="0">
                <a:latin typeface="Calibri"/>
                <a:cs typeface="Calibri"/>
              </a:rPr>
              <a:t> </a:t>
            </a:r>
            <a:r>
              <a:rPr sz="2399" spc="-50" dirty="0">
                <a:latin typeface="Calibri"/>
                <a:cs typeface="Calibri"/>
              </a:rPr>
              <a:t>…</a:t>
            </a:r>
            <a:endParaRPr sz="2399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3798" y="1855669"/>
            <a:ext cx="7508824" cy="2027027"/>
            <a:chOff x="1254125" y="1855259"/>
            <a:chExt cx="7510780" cy="20275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246" y="1910723"/>
              <a:ext cx="7236211" cy="18250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62062" y="1863196"/>
              <a:ext cx="7494905" cy="2011680"/>
            </a:xfrm>
            <a:custGeom>
              <a:avLst/>
              <a:gdLst/>
              <a:ahLst/>
              <a:cxnLst/>
              <a:rect l="l" t="t" r="r" b="b"/>
              <a:pathLst>
                <a:path w="7494905" h="2011679">
                  <a:moveTo>
                    <a:pt x="0" y="0"/>
                  </a:moveTo>
                  <a:lnTo>
                    <a:pt x="7494764" y="0"/>
                  </a:lnTo>
                  <a:lnTo>
                    <a:pt x="7494764" y="2011185"/>
                  </a:lnTo>
                  <a:lnTo>
                    <a:pt x="0" y="201118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9B2D1F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305890" y="4005642"/>
            <a:ext cx="4518118" cy="2261281"/>
            <a:chOff x="7307793" y="4005792"/>
            <a:chExt cx="4519295" cy="22618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3668" y="4021667"/>
              <a:ext cx="4453592" cy="22295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15730" y="4013729"/>
              <a:ext cx="4503420" cy="2245995"/>
            </a:xfrm>
            <a:custGeom>
              <a:avLst/>
              <a:gdLst/>
              <a:ahLst/>
              <a:cxnLst/>
              <a:rect l="l" t="t" r="r" b="b"/>
              <a:pathLst>
                <a:path w="4503420" h="2245995">
                  <a:moveTo>
                    <a:pt x="0" y="0"/>
                  </a:moveTo>
                  <a:lnTo>
                    <a:pt x="4503207" y="0"/>
                  </a:lnTo>
                  <a:lnTo>
                    <a:pt x="4503207" y="2245430"/>
                  </a:lnTo>
                  <a:lnTo>
                    <a:pt x="0" y="224543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28E6A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027" y="4510758"/>
            <a:ext cx="2303688" cy="120364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3624" y="4512452"/>
            <a:ext cx="2300006" cy="1123156"/>
          </a:xfrm>
          <a:prstGeom prst="rect">
            <a:avLst/>
          </a:prstGeom>
          <a:ln w="12700">
            <a:solidFill>
              <a:srgbClr val="A28E6A"/>
            </a:solidFill>
          </a:ln>
        </p:spPr>
        <p:txBody>
          <a:bodyPr vert="horz" wrap="square" lIns="0" tIns="16506" rIns="0" bIns="0" rtlCol="0">
            <a:spAutoFit/>
          </a:bodyPr>
          <a:lstStyle/>
          <a:p>
            <a:pPr marL="218374" marR="210122" indent="-1270" algn="ctr">
              <a:lnSpc>
                <a:spcPct val="100800"/>
              </a:lnSpc>
              <a:spcBef>
                <a:spcPts val="130"/>
              </a:spcBef>
            </a:pPr>
            <a:r>
              <a:rPr sz="2399" dirty="0">
                <a:latin typeface="Calibri"/>
                <a:cs typeface="Calibri"/>
              </a:rPr>
              <a:t>Sensors</a:t>
            </a:r>
            <a:r>
              <a:rPr sz="2399" spc="-105" dirty="0">
                <a:latin typeface="Calibri"/>
                <a:cs typeface="Calibri"/>
              </a:rPr>
              <a:t> </a:t>
            </a:r>
            <a:r>
              <a:rPr sz="2399" spc="-25" dirty="0">
                <a:latin typeface="Calibri"/>
                <a:cs typeface="Calibri"/>
              </a:rPr>
              <a:t>are </a:t>
            </a:r>
            <a:r>
              <a:rPr sz="2399" spc="-10" dirty="0">
                <a:latin typeface="Calibri"/>
                <a:cs typeface="Calibri"/>
              </a:rPr>
              <a:t>getting</a:t>
            </a:r>
            <a:r>
              <a:rPr sz="2399" spc="-70" dirty="0">
                <a:latin typeface="Calibri"/>
                <a:cs typeface="Calibri"/>
              </a:rPr>
              <a:t> </a:t>
            </a:r>
            <a:r>
              <a:rPr sz="2399" b="1" spc="-10" dirty="0">
                <a:latin typeface="Calibri"/>
                <a:cs typeface="Calibri"/>
              </a:rPr>
              <a:t>smaller </a:t>
            </a:r>
            <a:r>
              <a:rPr sz="2399" dirty="0">
                <a:latin typeface="Calibri"/>
                <a:cs typeface="Calibri"/>
              </a:rPr>
              <a:t>and</a:t>
            </a:r>
            <a:r>
              <a:rPr sz="2399" spc="-65" dirty="0">
                <a:latin typeface="Calibri"/>
                <a:cs typeface="Calibri"/>
              </a:rPr>
              <a:t> </a:t>
            </a:r>
            <a:r>
              <a:rPr sz="2399" b="1" dirty="0">
                <a:latin typeface="Calibri"/>
                <a:cs typeface="Calibri"/>
              </a:rPr>
              <a:t>smaller</a:t>
            </a:r>
            <a:r>
              <a:rPr sz="2399" b="1" spc="-70" dirty="0">
                <a:latin typeface="Calibri"/>
                <a:cs typeface="Calibri"/>
              </a:rPr>
              <a:t> </a:t>
            </a:r>
            <a:r>
              <a:rPr sz="2399" spc="-50" dirty="0">
                <a:latin typeface="Calibri"/>
                <a:cs typeface="Calibri"/>
              </a:rPr>
              <a:t>…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63594" y="3711147"/>
            <a:ext cx="860836" cy="216670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vert="horz" wrap="square" lIns="0" tIns="31742" rIns="0" bIns="0" rtlCol="0">
            <a:spAutoFit/>
          </a:bodyPr>
          <a:lstStyle/>
          <a:p>
            <a:pPr marL="90778">
              <a:spcBef>
                <a:spcPts val="250"/>
              </a:spcBef>
            </a:pPr>
            <a:r>
              <a:rPr sz="1200" dirty="0">
                <a:latin typeface="Calibri"/>
                <a:cs typeface="Calibri"/>
              </a:rPr>
              <a:t>Source: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[3]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71161" y="4094712"/>
            <a:ext cx="3692833" cy="2129870"/>
            <a:chOff x="3272013" y="4094885"/>
            <a:chExt cx="3693795" cy="213042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7887" y="4110760"/>
              <a:ext cx="3661830" cy="20981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79950" y="4102822"/>
              <a:ext cx="3677920" cy="2114550"/>
            </a:xfrm>
            <a:custGeom>
              <a:avLst/>
              <a:gdLst/>
              <a:ahLst/>
              <a:cxnLst/>
              <a:rect l="l" t="t" r="r" b="b"/>
              <a:pathLst>
                <a:path w="3677920" h="2114550">
                  <a:moveTo>
                    <a:pt x="0" y="0"/>
                  </a:moveTo>
                  <a:lnTo>
                    <a:pt x="3677706" y="0"/>
                  </a:lnTo>
                  <a:lnTo>
                    <a:pt x="3677706" y="2114005"/>
                  </a:lnTo>
                  <a:lnTo>
                    <a:pt x="0" y="211400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28E6A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93194" y="84690"/>
            <a:ext cx="4833631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[3]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https://</a:t>
            </a:r>
            <a:r>
              <a:rPr sz="1400" spc="-10" dirty="0">
                <a:latin typeface="Calibri"/>
                <a:cs typeface="Calibri"/>
                <a:hlinkClick r:id="rId7"/>
              </a:rPr>
              <a:t>www.figaro.co.jp/en/technicalinfo/miniaturization.html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6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96337"/>
            <a:ext cx="4348363" cy="371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718" y="4117161"/>
            <a:ext cx="4116903" cy="2996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799" spc="-25" dirty="0">
                <a:latin typeface="Calibri"/>
                <a:cs typeface="Calibri"/>
              </a:rPr>
              <a:t>UNDERWATER</a:t>
            </a:r>
            <a:r>
              <a:rPr sz="1799" spc="-45" dirty="0">
                <a:latin typeface="Calibri"/>
                <a:cs typeface="Calibri"/>
              </a:rPr>
              <a:t> </a:t>
            </a:r>
            <a:r>
              <a:rPr sz="1799" b="1" dirty="0">
                <a:latin typeface="Calibri"/>
                <a:cs typeface="Calibri"/>
              </a:rPr>
              <a:t>ACUSTIC</a:t>
            </a:r>
            <a:r>
              <a:rPr sz="1799" b="1" spc="-45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SENSOR</a:t>
            </a:r>
            <a:r>
              <a:rPr sz="1799" spc="-4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NETWORKS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899" y="1840095"/>
            <a:ext cx="3866778" cy="2155264"/>
            <a:chOff x="139936" y="1839681"/>
            <a:chExt cx="3867785" cy="21558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10" y="1855556"/>
              <a:ext cx="3775481" cy="21240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7873" y="1847619"/>
              <a:ext cx="3851910" cy="2139950"/>
            </a:xfrm>
            <a:custGeom>
              <a:avLst/>
              <a:gdLst/>
              <a:ahLst/>
              <a:cxnLst/>
              <a:rect l="l" t="t" r="r" b="b"/>
              <a:pathLst>
                <a:path w="3851910" h="2139950">
                  <a:moveTo>
                    <a:pt x="0" y="0"/>
                  </a:moveTo>
                  <a:lnTo>
                    <a:pt x="3851633" y="0"/>
                  </a:lnTo>
                  <a:lnTo>
                    <a:pt x="3851633" y="2139899"/>
                  </a:lnTo>
                  <a:lnTo>
                    <a:pt x="0" y="2139899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9B2D1F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7858" y="5706244"/>
            <a:ext cx="4285134" cy="309490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0778">
              <a:spcBef>
                <a:spcPts val="254"/>
              </a:spcBef>
            </a:pPr>
            <a:r>
              <a:rPr sz="1799" dirty="0">
                <a:latin typeface="Calibri"/>
                <a:cs typeface="Calibri"/>
              </a:rPr>
              <a:t>Source:</a:t>
            </a:r>
            <a:r>
              <a:rPr sz="1799" spc="-6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  <a:hlinkClick r:id="rId4"/>
              </a:rPr>
              <a:t>http://www.ece.neu.edu/wineslab/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13929" y="2273607"/>
            <a:ext cx="983359" cy="2341270"/>
            <a:chOff x="4515105" y="2273306"/>
            <a:chExt cx="983615" cy="23418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0980" y="2289181"/>
              <a:ext cx="951466" cy="23098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042" y="2281243"/>
              <a:ext cx="967740" cy="2326005"/>
            </a:xfrm>
            <a:custGeom>
              <a:avLst/>
              <a:gdLst/>
              <a:ahLst/>
              <a:cxnLst/>
              <a:rect l="l" t="t" r="r" b="b"/>
              <a:pathLst>
                <a:path w="967739" h="2326004">
                  <a:moveTo>
                    <a:pt x="0" y="0"/>
                  </a:moveTo>
                  <a:lnTo>
                    <a:pt x="967342" y="0"/>
                  </a:lnTo>
                  <a:lnTo>
                    <a:pt x="967342" y="2325772"/>
                  </a:lnTo>
                  <a:lnTo>
                    <a:pt x="0" y="232577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4F5B2C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79938" y="4885476"/>
            <a:ext cx="3835036" cy="340260"/>
          </a:xfrm>
          <a:prstGeom prst="rect">
            <a:avLst/>
          </a:prstGeom>
          <a:solidFill>
            <a:srgbClr val="DAD2C3"/>
          </a:solidFill>
        </p:spPr>
        <p:txBody>
          <a:bodyPr vert="horz" wrap="square" lIns="0" tIns="32376" rIns="0" bIns="0" rtlCol="0">
            <a:spAutoFit/>
          </a:bodyPr>
          <a:lstStyle/>
          <a:p>
            <a:pPr marL="90778">
              <a:spcBef>
                <a:spcPts val="254"/>
              </a:spcBef>
            </a:pPr>
            <a:r>
              <a:rPr sz="1999" b="1" spc="-10" dirty="0">
                <a:latin typeface="Calibri"/>
                <a:cs typeface="Calibri"/>
              </a:rPr>
              <a:t>UNDERGROUND</a:t>
            </a:r>
            <a:r>
              <a:rPr sz="1999" b="1" spc="-45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SENSOR</a:t>
            </a:r>
            <a:r>
              <a:rPr sz="1799" spc="-10" dirty="0">
                <a:latin typeface="Calibri"/>
                <a:cs typeface="Calibri"/>
              </a:rPr>
              <a:t> NETWORKS</a:t>
            </a:r>
            <a:endParaRPr sz="1799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47977" y="2290353"/>
            <a:ext cx="3174808" cy="2353332"/>
            <a:chOff x="5649448" y="2290056"/>
            <a:chExt cx="3175635" cy="23539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323" y="2305931"/>
              <a:ext cx="3143792" cy="23218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57386" y="2297994"/>
              <a:ext cx="3159760" cy="2338070"/>
            </a:xfrm>
            <a:custGeom>
              <a:avLst/>
              <a:gdLst/>
              <a:ahLst/>
              <a:cxnLst/>
              <a:rect l="l" t="t" r="r" b="b"/>
              <a:pathLst>
                <a:path w="3159759" h="2338070">
                  <a:moveTo>
                    <a:pt x="0" y="0"/>
                  </a:moveTo>
                  <a:lnTo>
                    <a:pt x="3159667" y="0"/>
                  </a:lnTo>
                  <a:lnTo>
                    <a:pt x="3159667" y="2337685"/>
                  </a:lnTo>
                  <a:lnTo>
                    <a:pt x="0" y="2337685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4F5B2C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37324" y="3919414"/>
            <a:ext cx="2774106" cy="173083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450965" y="1968973"/>
            <a:ext cx="2147011" cy="1877841"/>
            <a:chOff x="9453427" y="1968593"/>
            <a:chExt cx="2147570" cy="187833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7001" y="1996457"/>
              <a:ext cx="2107933" cy="18323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61365" y="1976531"/>
              <a:ext cx="2131695" cy="1862455"/>
            </a:xfrm>
            <a:custGeom>
              <a:avLst/>
              <a:gdLst/>
              <a:ahLst/>
              <a:cxnLst/>
              <a:rect l="l" t="t" r="r" b="b"/>
              <a:pathLst>
                <a:path w="2131695" h="1862454">
                  <a:moveTo>
                    <a:pt x="0" y="0"/>
                  </a:moveTo>
                  <a:lnTo>
                    <a:pt x="2131507" y="0"/>
                  </a:lnTo>
                  <a:lnTo>
                    <a:pt x="2131507" y="1862173"/>
                  </a:lnTo>
                  <a:lnTo>
                    <a:pt x="0" y="186217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855D5D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35266" y="5711356"/>
            <a:ext cx="1947165" cy="5881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638045" y="5714263"/>
            <a:ext cx="1944498" cy="524366"/>
          </a:xfrm>
          <a:prstGeom prst="rect">
            <a:avLst/>
          </a:prstGeom>
          <a:ln w="12700">
            <a:solidFill>
              <a:srgbClr val="855D5D"/>
            </a:solidFill>
          </a:ln>
        </p:spPr>
        <p:txBody>
          <a:bodyPr vert="horz" wrap="square" lIns="0" tIns="31742" rIns="0" bIns="0" rtlCol="0">
            <a:spAutoFit/>
          </a:bodyPr>
          <a:lstStyle/>
          <a:p>
            <a:pPr algn="ctr">
              <a:spcBef>
                <a:spcPts val="250"/>
              </a:spcBef>
            </a:pPr>
            <a:r>
              <a:rPr sz="1600" b="1" dirty="0">
                <a:latin typeface="Calibri"/>
                <a:cs typeface="Calibri"/>
              </a:rPr>
              <a:t>WEARABLE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+</a:t>
            </a:r>
            <a:r>
              <a:rPr sz="1600" spc="-10" dirty="0">
                <a:latin typeface="Calibri"/>
                <a:cs typeface="Calibri"/>
              </a:rPr>
              <a:t> NANOSENSORS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7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93194" y="84690"/>
            <a:ext cx="4833631" cy="228209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[3]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https://</a:t>
            </a:r>
            <a:r>
              <a:rPr sz="1400" spc="-10" dirty="0">
                <a:latin typeface="Calibri"/>
                <a:cs typeface="Calibri"/>
                <a:hlinkClick r:id="rId2"/>
              </a:rPr>
              <a:t>www.figaro.co.jp/en/technicalinfo/miniaturization.html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977" y="2002907"/>
            <a:ext cx="10345265" cy="10817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05155" y="2013573"/>
            <a:ext cx="9749790" cy="1006424"/>
          </a:xfrm>
          <a:prstGeom prst="rect">
            <a:avLst/>
          </a:prstGeom>
        </p:spPr>
        <p:txBody>
          <a:bodyPr vert="horz" wrap="square" lIns="0" tIns="31742" rIns="0" bIns="0" rtlCol="0">
            <a:spAutoFit/>
          </a:bodyPr>
          <a:lstStyle/>
          <a:p>
            <a:pPr marL="298360" marR="5078" indent="-288204">
              <a:lnSpc>
                <a:spcPts val="3789"/>
              </a:lnSpc>
              <a:spcBef>
                <a:spcPts val="250"/>
              </a:spcBef>
              <a:buSzPct val="96875"/>
              <a:buFont typeface="Wingdings"/>
              <a:buChar char=""/>
              <a:tabLst>
                <a:tab pos="298360" algn="l"/>
                <a:tab pos="373903" algn="l"/>
              </a:tabLst>
            </a:pPr>
            <a:r>
              <a:rPr sz="3199" spc="-55" dirty="0">
                <a:latin typeface="Calibri"/>
                <a:cs typeface="Calibri"/>
              </a:rPr>
              <a:t>	Btw,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current</a:t>
            </a:r>
            <a:r>
              <a:rPr sz="3199" b="1" spc="-70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smartphones</a:t>
            </a:r>
            <a:r>
              <a:rPr sz="3199" b="1" spc="-8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embed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multitude</a:t>
            </a:r>
            <a:r>
              <a:rPr sz="3199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199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199" spc="-10" dirty="0">
                <a:solidFill>
                  <a:srgbClr val="FF0000"/>
                </a:solidFill>
                <a:latin typeface="Calibri"/>
                <a:cs typeface="Calibri"/>
              </a:rPr>
              <a:t>sensors </a:t>
            </a:r>
            <a:r>
              <a:rPr sz="3199" dirty="0">
                <a:latin typeface="Calibri"/>
                <a:cs typeface="Calibri"/>
              </a:rPr>
              <a:t>that</a:t>
            </a:r>
            <a:r>
              <a:rPr sz="3199" spc="-10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provide</a:t>
            </a:r>
            <a:r>
              <a:rPr sz="3199" spc="-114" dirty="0">
                <a:latin typeface="Calibri"/>
                <a:cs typeface="Calibri"/>
              </a:rPr>
              <a:t> </a:t>
            </a:r>
            <a:r>
              <a:rPr sz="3199" b="1" spc="-45" dirty="0">
                <a:latin typeface="Calibri"/>
                <a:cs typeface="Calibri"/>
              </a:rPr>
              <a:t>context-</a:t>
            </a:r>
            <a:r>
              <a:rPr sz="3199" b="1" dirty="0">
                <a:latin typeface="Calibri"/>
                <a:cs typeface="Calibri"/>
              </a:rPr>
              <a:t>aware</a:t>
            </a:r>
            <a:r>
              <a:rPr sz="3199" b="1" spc="-100" dirty="0">
                <a:latin typeface="Calibri"/>
                <a:cs typeface="Calibri"/>
              </a:rPr>
              <a:t> </a:t>
            </a:r>
            <a:r>
              <a:rPr sz="3199" b="1" dirty="0">
                <a:latin typeface="Calibri"/>
                <a:cs typeface="Calibri"/>
              </a:rPr>
              <a:t>information</a:t>
            </a:r>
            <a:r>
              <a:rPr sz="3199" b="1" spc="-11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about</a:t>
            </a:r>
            <a:r>
              <a:rPr sz="3199" spc="-10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users.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2363" y="3144112"/>
            <a:ext cx="2447922" cy="3138622"/>
          </a:xfrm>
          <a:prstGeom prst="rect">
            <a:avLst/>
          </a:prstGeom>
          <a:ln w="15875">
            <a:solidFill>
              <a:srgbClr val="9B2D1F"/>
            </a:solidFill>
          </a:ln>
        </p:spPr>
        <p:txBody>
          <a:bodyPr vert="horz" wrap="square" lIns="0" tIns="31742" rIns="0" bIns="0" rtlCol="0">
            <a:spAutoFit/>
          </a:bodyPr>
          <a:lstStyle/>
          <a:p>
            <a:pPr marL="375807" indent="-285029">
              <a:lnSpc>
                <a:spcPts val="2134"/>
              </a:lnSpc>
              <a:spcBef>
                <a:spcPts val="25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Iris</a:t>
            </a:r>
            <a:r>
              <a:rPr sz="1799" spc="-4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(motion)</a:t>
            </a:r>
            <a:r>
              <a:rPr sz="1799" spc="-3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Pressure</a:t>
            </a:r>
            <a:r>
              <a:rPr sz="1799" spc="-9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spcBef>
                <a:spcPts val="5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spc="-10" dirty="0">
                <a:latin typeface="Calibri"/>
                <a:cs typeface="Calibri"/>
              </a:rPr>
              <a:t>Accelerometer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spcBef>
                <a:spcPts val="2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spc="-10" dirty="0">
                <a:latin typeface="Calibri"/>
                <a:cs typeface="Calibri"/>
              </a:rPr>
              <a:t>Barometer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spc="-10" dirty="0">
                <a:latin typeface="Calibri"/>
                <a:cs typeface="Calibri"/>
              </a:rPr>
              <a:t>Gyroscope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spcBef>
                <a:spcPts val="25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Geomagnetic</a:t>
            </a:r>
            <a:r>
              <a:rPr sz="1799" spc="-10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Hall</a:t>
            </a:r>
            <a:r>
              <a:rPr sz="1799" spc="-2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spcBef>
                <a:spcPts val="5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HR</a:t>
            </a:r>
            <a:r>
              <a:rPr sz="1799" spc="-2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spcBef>
                <a:spcPts val="25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Proximity</a:t>
            </a:r>
            <a:r>
              <a:rPr sz="1799" spc="-10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3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RGB</a:t>
            </a:r>
            <a:r>
              <a:rPr sz="1799" spc="-3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Light</a:t>
            </a:r>
            <a:r>
              <a:rPr sz="1799" spc="-3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  <a:p>
            <a:pPr marL="375807" indent="-285029">
              <a:spcBef>
                <a:spcPts val="2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spc="-50" dirty="0">
                <a:latin typeface="Calibri"/>
                <a:cs typeface="Calibri"/>
              </a:rPr>
              <a:t>…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6329" y="5717912"/>
            <a:ext cx="1470277" cy="310132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33011" rIns="0" bIns="0" rtlCol="0">
            <a:spAutoFit/>
          </a:bodyPr>
          <a:lstStyle/>
          <a:p>
            <a:pPr marL="91413">
              <a:spcBef>
                <a:spcPts val="260"/>
              </a:spcBef>
            </a:pPr>
            <a:r>
              <a:rPr sz="1799" b="1" dirty="0">
                <a:latin typeface="Calibri"/>
                <a:cs typeface="Calibri"/>
              </a:rPr>
              <a:t>SAMSUNG</a:t>
            </a:r>
            <a:r>
              <a:rPr sz="1799" b="1" spc="-70" dirty="0">
                <a:latin typeface="Calibri"/>
                <a:cs typeface="Calibri"/>
              </a:rPr>
              <a:t> </a:t>
            </a:r>
            <a:r>
              <a:rPr sz="1799" b="1" spc="-25" dirty="0">
                <a:latin typeface="Calibri"/>
                <a:cs typeface="Calibri"/>
              </a:rPr>
              <a:t>S9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6920" y="4400217"/>
            <a:ext cx="819059" cy="8595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48163" y="5372113"/>
            <a:ext cx="1994016" cy="519878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algn="ctr">
              <a:lnSpc>
                <a:spcPts val="1909"/>
              </a:lnSpc>
              <a:spcBef>
                <a:spcPts val="254"/>
              </a:spcBef>
            </a:pPr>
            <a:r>
              <a:rPr sz="1600" b="1" dirty="0">
                <a:latin typeface="Calibri"/>
                <a:cs typeface="Calibri"/>
              </a:rPr>
              <a:t>MINING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&amp;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LEARNING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09"/>
              </a:lnSpc>
            </a:pPr>
            <a:r>
              <a:rPr sz="1600" spc="-10" dirty="0">
                <a:latin typeface="Calibri"/>
                <a:cs typeface="Calibri"/>
              </a:rPr>
              <a:t>TECHNIQUES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54317" y="3498815"/>
            <a:ext cx="3390017" cy="1951821"/>
          </a:xfrm>
          <a:prstGeom prst="rect">
            <a:avLst/>
          </a:prstGeom>
          <a:ln w="15875">
            <a:solidFill>
              <a:srgbClr val="D34817"/>
            </a:solidFill>
          </a:ln>
        </p:spPr>
        <p:txBody>
          <a:bodyPr vert="horz" wrap="square" lIns="0" tIns="33646" rIns="0" bIns="0" rtlCol="0">
            <a:spAutoFit/>
          </a:bodyPr>
          <a:lstStyle/>
          <a:p>
            <a:pPr marL="375807" indent="-285029">
              <a:lnSpc>
                <a:spcPts val="2124"/>
              </a:lnSpc>
              <a:spcBef>
                <a:spcPts val="265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3D</a:t>
            </a:r>
            <a:r>
              <a:rPr sz="1799" spc="-3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Indoor</a:t>
            </a:r>
            <a:r>
              <a:rPr sz="1799" spc="-3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localization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2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spc="-20" dirty="0">
                <a:latin typeface="Calibri"/>
                <a:cs typeface="Calibri"/>
              </a:rPr>
              <a:t>Transportation</a:t>
            </a:r>
            <a:r>
              <a:rPr sz="1799" spc="-25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mode</a:t>
            </a:r>
            <a:r>
              <a:rPr sz="1799" spc="-10" dirty="0">
                <a:latin typeface="Calibri"/>
                <a:cs typeface="Calibri"/>
              </a:rPr>
              <a:t> detection</a:t>
            </a:r>
            <a:endParaRPr sz="1799">
              <a:latin typeface="Calibri"/>
              <a:cs typeface="Calibri"/>
            </a:endParaRPr>
          </a:p>
          <a:p>
            <a:pPr marL="375807" indent="-285029">
              <a:spcBef>
                <a:spcPts val="5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Human</a:t>
            </a:r>
            <a:r>
              <a:rPr sz="1799" spc="-25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activity</a:t>
            </a:r>
            <a:r>
              <a:rPr sz="1799" spc="-2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detection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24"/>
              </a:lnSpc>
              <a:spcBef>
                <a:spcPts val="45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Human</a:t>
            </a:r>
            <a:r>
              <a:rPr sz="1799" spc="-60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presence</a:t>
            </a:r>
            <a:r>
              <a:rPr sz="1799" spc="-5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detection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2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Health</a:t>
            </a:r>
            <a:r>
              <a:rPr sz="1799" spc="-55" dirty="0">
                <a:latin typeface="Calibri"/>
                <a:cs typeface="Calibri"/>
              </a:rPr>
              <a:t> </a:t>
            </a:r>
            <a:r>
              <a:rPr sz="1799" dirty="0">
                <a:latin typeface="Calibri"/>
                <a:cs typeface="Calibri"/>
              </a:rPr>
              <a:t>condition</a:t>
            </a:r>
            <a:r>
              <a:rPr sz="1799" spc="-55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detection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24"/>
              </a:lnSpc>
              <a:spcBef>
                <a:spcPts val="50"/>
              </a:spcBef>
              <a:buFont typeface="Wingdings"/>
              <a:buChar char=""/>
              <a:tabLst>
                <a:tab pos="375807" algn="l"/>
              </a:tabLst>
            </a:pPr>
            <a:r>
              <a:rPr sz="1799" dirty="0">
                <a:latin typeface="Calibri"/>
                <a:cs typeface="Calibri"/>
              </a:rPr>
              <a:t>Gesture</a:t>
            </a:r>
            <a:r>
              <a:rPr sz="1799" spc="-90" dirty="0">
                <a:latin typeface="Calibri"/>
                <a:cs typeface="Calibri"/>
              </a:rPr>
              <a:t> </a:t>
            </a:r>
            <a:r>
              <a:rPr sz="1799" spc="-10" dirty="0">
                <a:latin typeface="Calibri"/>
                <a:cs typeface="Calibri"/>
              </a:rPr>
              <a:t>tracking</a:t>
            </a:r>
            <a:endParaRPr sz="1799">
              <a:latin typeface="Calibri"/>
              <a:cs typeface="Calibri"/>
            </a:endParaRPr>
          </a:p>
          <a:p>
            <a:pPr marL="375807" indent="-285029">
              <a:lnSpc>
                <a:spcPts val="2124"/>
              </a:lnSpc>
              <a:buFont typeface="Wingdings"/>
              <a:buChar char=""/>
              <a:tabLst>
                <a:tab pos="375807" algn="l"/>
              </a:tabLst>
            </a:pPr>
            <a:r>
              <a:rPr sz="1799" spc="-50" dirty="0">
                <a:latin typeface="Calibri"/>
                <a:cs typeface="Calibri"/>
              </a:rPr>
              <a:t>…</a:t>
            </a:r>
            <a:endParaRPr sz="1799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9561" y="3520416"/>
            <a:ext cx="862358" cy="73133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1869" y="3239728"/>
            <a:ext cx="2447852" cy="238708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8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957" y="1827694"/>
            <a:ext cx="9818352" cy="997959"/>
          </a:xfrm>
          <a:prstGeom prst="rect">
            <a:avLst/>
          </a:prstGeom>
        </p:spPr>
        <p:txBody>
          <a:bodyPr vert="horz" wrap="square" lIns="0" tIns="27298" rIns="0" bIns="0" rtlCol="0">
            <a:spAutoFit/>
          </a:bodyPr>
          <a:lstStyle/>
          <a:p>
            <a:pPr marL="355493" marR="5078" indent="-345336">
              <a:lnSpc>
                <a:spcPts val="3819"/>
              </a:lnSpc>
              <a:spcBef>
                <a:spcPts val="215"/>
              </a:spcBef>
              <a:buSzPct val="96875"/>
              <a:buFont typeface="Wingdings"/>
              <a:buChar char=""/>
              <a:tabLst>
                <a:tab pos="355493" algn="l"/>
                <a:tab pos="373903" algn="l"/>
                <a:tab pos="5420638" algn="l"/>
              </a:tabLst>
            </a:pPr>
            <a:r>
              <a:rPr sz="3199" b="1" dirty="0">
                <a:latin typeface="Calibri"/>
                <a:cs typeface="Calibri"/>
              </a:rPr>
              <a:t>	Sensors</a:t>
            </a:r>
            <a:r>
              <a:rPr sz="3199" b="1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are</a:t>
            </a:r>
            <a:r>
              <a:rPr sz="3199" spc="-7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mostly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kinds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of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b="1" i="1" dirty="0">
                <a:solidFill>
                  <a:srgbClr val="FF0000"/>
                </a:solidFill>
                <a:latin typeface="Calibri"/>
                <a:cs typeface="Calibri"/>
              </a:rPr>
              <a:t>transducers</a:t>
            </a:r>
            <a:r>
              <a:rPr sz="3199" dirty="0">
                <a:latin typeface="Calibri"/>
                <a:cs typeface="Calibri"/>
              </a:rPr>
              <a:t>,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i.e.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they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convert </a:t>
            </a:r>
            <a:r>
              <a:rPr sz="3199" dirty="0">
                <a:latin typeface="Calibri"/>
                <a:cs typeface="Calibri"/>
              </a:rPr>
              <a:t>one</a:t>
            </a:r>
            <a:r>
              <a:rPr sz="3199" spc="-7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form</a:t>
            </a:r>
            <a:r>
              <a:rPr sz="3199" spc="-6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of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energy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(electrical</a:t>
            </a:r>
            <a:r>
              <a:rPr sz="3199" dirty="0">
                <a:latin typeface="Calibri"/>
                <a:cs typeface="Calibri"/>
              </a:rPr>
              <a:t>	or</a:t>
            </a:r>
            <a:r>
              <a:rPr sz="3199" spc="-5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not)</a:t>
            </a:r>
            <a:r>
              <a:rPr sz="3199" spc="-45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into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spc="-10" dirty="0">
                <a:latin typeface="Calibri"/>
                <a:cs typeface="Calibri"/>
              </a:rPr>
              <a:t>another</a:t>
            </a:r>
            <a:endParaRPr sz="3199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03254" y="3773663"/>
            <a:ext cx="5996013" cy="1323630"/>
          </a:xfrm>
          <a:custGeom>
            <a:avLst/>
            <a:gdLst/>
            <a:ahLst/>
            <a:cxnLst/>
            <a:rect l="l" t="t" r="r" b="b"/>
            <a:pathLst>
              <a:path w="5997575" h="1323975">
                <a:moveTo>
                  <a:pt x="0" y="0"/>
                </a:moveTo>
                <a:lnTo>
                  <a:pt x="5997222" y="0"/>
                </a:lnTo>
                <a:lnTo>
                  <a:pt x="5997222" y="1323439"/>
                </a:lnTo>
                <a:lnTo>
                  <a:pt x="0" y="1323439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4" name="object 4"/>
          <p:cNvSpPr txBox="1"/>
          <p:nvPr/>
        </p:nvSpPr>
        <p:spPr>
          <a:xfrm>
            <a:off x="2081974" y="3793140"/>
            <a:ext cx="5692562" cy="124427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6" marR="5078">
              <a:spcBef>
                <a:spcPts val="100"/>
              </a:spcBef>
            </a:pPr>
            <a:r>
              <a:rPr sz="1999" b="1" spc="-10" dirty="0">
                <a:latin typeface="Calibri"/>
                <a:cs typeface="Calibri"/>
              </a:rPr>
              <a:t>Negative</a:t>
            </a:r>
            <a:r>
              <a:rPr sz="1999" b="1" spc="-45" dirty="0">
                <a:latin typeface="Calibri"/>
                <a:cs typeface="Calibri"/>
              </a:rPr>
              <a:t> </a:t>
            </a:r>
            <a:r>
              <a:rPr sz="1999" b="1" spc="-30" dirty="0">
                <a:latin typeface="Calibri"/>
                <a:cs typeface="Calibri"/>
              </a:rPr>
              <a:t>Temperature</a:t>
            </a:r>
            <a:r>
              <a:rPr sz="1999" b="1" spc="-45" dirty="0">
                <a:latin typeface="Calibri"/>
                <a:cs typeface="Calibri"/>
              </a:rPr>
              <a:t> </a:t>
            </a:r>
            <a:r>
              <a:rPr sz="1999" b="1" dirty="0">
                <a:latin typeface="Calibri"/>
                <a:cs typeface="Calibri"/>
              </a:rPr>
              <a:t>Coefficient</a:t>
            </a:r>
            <a:r>
              <a:rPr sz="1999" b="1" spc="350" dirty="0">
                <a:latin typeface="Calibri"/>
                <a:cs typeface="Calibri"/>
              </a:rPr>
              <a:t> </a:t>
            </a:r>
            <a:r>
              <a:rPr sz="1999" spc="-20" dirty="0">
                <a:latin typeface="Wingdings"/>
                <a:cs typeface="Wingdings"/>
              </a:rPr>
              <a:t></a:t>
            </a:r>
            <a:r>
              <a:rPr sz="1999" spc="-20" dirty="0">
                <a:latin typeface="Calibri"/>
                <a:cs typeface="Calibri"/>
              </a:rPr>
              <a:t>Variable</a:t>
            </a:r>
            <a:r>
              <a:rPr sz="1999" spc="-4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resistor </a:t>
            </a:r>
            <a:r>
              <a:rPr sz="1999" dirty="0">
                <a:latin typeface="Calibri"/>
                <a:cs typeface="Calibri"/>
              </a:rPr>
              <a:t>that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changes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its</a:t>
            </a:r>
            <a:r>
              <a:rPr sz="1999" spc="-3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resistance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with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change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of</a:t>
            </a:r>
            <a:r>
              <a:rPr sz="1999" spc="-40" dirty="0">
                <a:latin typeface="Calibri"/>
                <a:cs typeface="Calibri"/>
              </a:rPr>
              <a:t> </a:t>
            </a:r>
            <a:r>
              <a:rPr sz="1999" spc="-25" dirty="0">
                <a:latin typeface="Calibri"/>
                <a:cs typeface="Calibri"/>
              </a:rPr>
              <a:t>the </a:t>
            </a:r>
            <a:r>
              <a:rPr sz="1999" spc="-10" dirty="0">
                <a:latin typeface="Calibri"/>
                <a:cs typeface="Calibri"/>
              </a:rPr>
              <a:t>temperature: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the</a:t>
            </a:r>
            <a:r>
              <a:rPr sz="1999" spc="-6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resistance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decreases</a:t>
            </a:r>
            <a:r>
              <a:rPr sz="1999" spc="-5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with</a:t>
            </a:r>
            <a:r>
              <a:rPr sz="1999" spc="-65" dirty="0">
                <a:latin typeface="Calibri"/>
                <a:cs typeface="Calibri"/>
              </a:rPr>
              <a:t> </a:t>
            </a:r>
            <a:r>
              <a:rPr sz="1999" dirty="0">
                <a:latin typeface="Calibri"/>
                <a:cs typeface="Calibri"/>
              </a:rPr>
              <a:t>increase</a:t>
            </a:r>
            <a:r>
              <a:rPr sz="1999" spc="-60" dirty="0">
                <a:latin typeface="Calibri"/>
                <a:cs typeface="Calibri"/>
              </a:rPr>
              <a:t> </a:t>
            </a:r>
            <a:r>
              <a:rPr sz="1999" spc="-25" dirty="0">
                <a:latin typeface="Calibri"/>
                <a:cs typeface="Calibri"/>
              </a:rPr>
              <a:t>of </a:t>
            </a:r>
            <a:r>
              <a:rPr sz="1999" dirty="0">
                <a:latin typeface="Calibri"/>
                <a:cs typeface="Calibri"/>
              </a:rPr>
              <a:t>the</a:t>
            </a:r>
            <a:r>
              <a:rPr sz="1999" spc="-25" dirty="0">
                <a:latin typeface="Calibri"/>
                <a:cs typeface="Calibri"/>
              </a:rPr>
              <a:t> </a:t>
            </a:r>
            <a:r>
              <a:rPr sz="1999" spc="-10" dirty="0">
                <a:latin typeface="Calibri"/>
                <a:cs typeface="Calibri"/>
              </a:rPr>
              <a:t>temperature.</a:t>
            </a:r>
            <a:endParaRPr sz="1999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39087" y="3934836"/>
            <a:ext cx="588492" cy="883689"/>
            <a:chOff x="8141207" y="3934967"/>
            <a:chExt cx="588645" cy="8839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1207" y="3934967"/>
              <a:ext cx="588264" cy="883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9" y="3977639"/>
              <a:ext cx="496824" cy="7650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70332" y="3979332"/>
              <a:ext cx="494030" cy="762000"/>
            </a:xfrm>
            <a:custGeom>
              <a:avLst/>
              <a:gdLst/>
              <a:ahLst/>
              <a:cxnLst/>
              <a:rect l="l" t="t" r="r" b="b"/>
              <a:pathLst>
                <a:path w="494029" h="762000">
                  <a:moveTo>
                    <a:pt x="0" y="190500"/>
                  </a:moveTo>
                  <a:lnTo>
                    <a:pt x="246944" y="190500"/>
                  </a:lnTo>
                  <a:lnTo>
                    <a:pt x="246944" y="0"/>
                  </a:lnTo>
                  <a:lnTo>
                    <a:pt x="493889" y="381000"/>
                  </a:lnTo>
                  <a:lnTo>
                    <a:pt x="246944" y="762000"/>
                  </a:lnTo>
                  <a:lnTo>
                    <a:pt x="246944" y="571500"/>
                  </a:lnTo>
                  <a:lnTo>
                    <a:pt x="0" y="571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90314" y="5218879"/>
            <a:ext cx="1799756" cy="980820"/>
            <a:chOff x="3791301" y="5219345"/>
            <a:chExt cx="1800225" cy="9810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542" y="5282374"/>
              <a:ext cx="1662176" cy="8487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99239" y="5227283"/>
              <a:ext cx="1784350" cy="965200"/>
            </a:xfrm>
            <a:custGeom>
              <a:avLst/>
              <a:gdLst/>
              <a:ahLst/>
              <a:cxnLst/>
              <a:rect l="l" t="t" r="r" b="b"/>
              <a:pathLst>
                <a:path w="1784350" h="965200">
                  <a:moveTo>
                    <a:pt x="0" y="0"/>
                  </a:moveTo>
                  <a:lnTo>
                    <a:pt x="1784148" y="0"/>
                  </a:lnTo>
                  <a:lnTo>
                    <a:pt x="1784148" y="964848"/>
                  </a:lnTo>
                  <a:lnTo>
                    <a:pt x="0" y="964848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852699" y="3310849"/>
            <a:ext cx="2898655" cy="2814857"/>
            <a:chOff x="8855006" y="3310818"/>
            <a:chExt cx="2899410" cy="28155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950" y="3347700"/>
              <a:ext cx="2636369" cy="25943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62944" y="3318756"/>
              <a:ext cx="2883535" cy="2799715"/>
            </a:xfrm>
            <a:custGeom>
              <a:avLst/>
              <a:gdLst/>
              <a:ahLst/>
              <a:cxnLst/>
              <a:rect l="l" t="t" r="r" b="b"/>
              <a:pathLst>
                <a:path w="2883534" h="2799715">
                  <a:moveTo>
                    <a:pt x="0" y="0"/>
                  </a:moveTo>
                  <a:lnTo>
                    <a:pt x="2883320" y="0"/>
                  </a:lnTo>
                  <a:lnTo>
                    <a:pt x="2883320" y="2799292"/>
                  </a:lnTo>
                  <a:lnTo>
                    <a:pt x="0" y="279929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D34817"/>
              </a:solidFill>
            </a:ln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11016" y="5827264"/>
            <a:ext cx="2851677" cy="248079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vert="horz" wrap="square" lIns="0" tIns="32376" rIns="0" bIns="0" rtlCol="0">
            <a:spAutoFit/>
          </a:bodyPr>
          <a:lstStyle/>
          <a:p>
            <a:pPr marL="90778">
              <a:spcBef>
                <a:spcPts val="254"/>
              </a:spcBef>
            </a:pPr>
            <a:r>
              <a:rPr sz="1400" dirty="0">
                <a:latin typeface="Calibri"/>
                <a:cs typeface="Calibri"/>
              </a:rPr>
              <a:t>Source: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https://home.roboticlab.eu/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96708" y="359351"/>
            <a:ext cx="10053162" cy="751164"/>
          </a:xfrm>
          <a:prstGeom prst="rect">
            <a:avLst/>
          </a:prstGeom>
        </p:spPr>
        <p:txBody>
          <a:bodyPr vert="horz" wrap="square" lIns="0" tIns="12697" rIns="0" bIns="0" rtlCol="0" anchor="b">
            <a:spAutoFit/>
          </a:bodyPr>
          <a:lstStyle/>
          <a:p>
            <a:pPr marL="306613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spc="-40" dirty="0"/>
              <a:t> </a:t>
            </a:r>
            <a:r>
              <a:rPr spc="-10" dirty="0"/>
              <a:t>Sensors</a:t>
            </a: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8710" y="3297969"/>
            <a:ext cx="3549995" cy="5911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39234" y="2657775"/>
            <a:ext cx="3372875" cy="1018910"/>
          </a:xfrm>
          <a:prstGeom prst="rect">
            <a:avLst/>
          </a:prstGeom>
        </p:spPr>
        <p:txBody>
          <a:bodyPr vert="horz" wrap="square" lIns="0" tIns="160613" rIns="0" bIns="0" rtlCol="0">
            <a:spAutoFit/>
          </a:bodyPr>
          <a:lstStyle/>
          <a:p>
            <a:pPr marL="408183">
              <a:spcBef>
                <a:spcPts val="1265"/>
              </a:spcBef>
            </a:pPr>
            <a:r>
              <a:rPr sz="3199" dirty="0">
                <a:latin typeface="Calibri"/>
                <a:cs typeface="Calibri"/>
              </a:rPr>
              <a:t>(electrical</a:t>
            </a:r>
            <a:r>
              <a:rPr sz="3199" spc="-50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or</a:t>
            </a:r>
            <a:r>
              <a:rPr sz="3199" spc="-65" dirty="0">
                <a:latin typeface="Calibri"/>
                <a:cs typeface="Calibri"/>
              </a:rPr>
              <a:t> </a:t>
            </a:r>
            <a:r>
              <a:rPr sz="3199" spc="-20" dirty="0">
                <a:latin typeface="Calibri"/>
                <a:cs typeface="Calibri"/>
              </a:rPr>
              <a:t>not).</a:t>
            </a:r>
            <a:endParaRPr sz="3199">
              <a:latin typeface="Calibri"/>
              <a:cs typeface="Calibri"/>
            </a:endParaRPr>
          </a:p>
          <a:p>
            <a:pPr marL="12696">
              <a:spcBef>
                <a:spcPts val="655"/>
              </a:spcBef>
            </a:pPr>
            <a:r>
              <a:rPr sz="1799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sz="1799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FFFF"/>
                </a:solidFill>
                <a:latin typeface="Calibri"/>
                <a:cs typeface="Calibri"/>
              </a:rPr>
              <a:t>TEMPERATURE</a:t>
            </a:r>
            <a:r>
              <a:rPr sz="1799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99" spc="-10" dirty="0">
                <a:solidFill>
                  <a:srgbClr val="FFFFFF"/>
                </a:solidFill>
                <a:latin typeface="Calibri"/>
                <a:cs typeface="Calibri"/>
              </a:rPr>
              <a:t>SENSOR</a:t>
            </a:r>
            <a:endParaRPr sz="1799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39921" y="6438064"/>
            <a:ext cx="7672564" cy="387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1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2050414">
              <a:spcBef>
                <a:spcPts val="40"/>
              </a:spcBef>
            </a:pPr>
            <a:r>
              <a:rPr lang="en-US" spc="-10"/>
              <a:t>PROTOTYPING</a:t>
            </a:r>
            <a:r>
              <a:rPr lang="en-US" spc="-40"/>
              <a:t> </a:t>
            </a:r>
            <a:r>
              <a:rPr lang="en-US"/>
              <a:t>BOARDS</a:t>
            </a:r>
            <a:r>
              <a:rPr lang="en-US" spc="-45"/>
              <a:t> </a:t>
            </a:r>
            <a:r>
              <a:rPr lang="en-US"/>
              <a:t>AND</a:t>
            </a:r>
            <a:r>
              <a:rPr lang="en-US" spc="-35"/>
              <a:t> </a:t>
            </a:r>
            <a:r>
              <a:rPr lang="en-US" spc="-10"/>
              <a:t>LANGUAGES</a:t>
            </a:r>
          </a:p>
          <a:p>
            <a:pPr marL="134620">
              <a:spcBef>
                <a:spcPts val="75"/>
              </a:spcBef>
            </a:pP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BONONI,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M.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DI</a:t>
            </a:r>
            <a:r>
              <a:rPr lang="en-US" sz="1100" spc="-3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FELICE,</a:t>
            </a:r>
            <a:r>
              <a:rPr lang="en-US" sz="1100" spc="-20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L.</a:t>
            </a:r>
            <a:r>
              <a:rPr lang="en-US" sz="1100" spc="-25">
                <a:solidFill>
                  <a:srgbClr val="FFFFFF"/>
                </a:solidFill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SCIULLO</a:t>
            </a:r>
            <a:r>
              <a:rPr lang="en-US" sz="1100" b="0">
                <a:solidFill>
                  <a:srgbClr val="FFFFFF"/>
                </a:solidFill>
              </a:rPr>
              <a:t>,</a:t>
            </a:r>
            <a:r>
              <a:rPr lang="en-US" sz="1100" b="0" spc="195">
                <a:solidFill>
                  <a:srgbClr val="FFFFFF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DEPARTMENT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COMPUTER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SCIENCE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AND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ENGINEERING,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UNIVERSITY</a:t>
            </a:r>
            <a:r>
              <a:rPr lang="en-US" sz="1100" b="0" spc="-25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OF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>
                <a:solidFill>
                  <a:srgbClr val="CCFFCC"/>
                </a:solidFill>
              </a:rPr>
              <a:t>BOLOGNA,</a:t>
            </a:r>
            <a:r>
              <a:rPr lang="en-US" sz="1100" b="0" spc="-30">
                <a:solidFill>
                  <a:srgbClr val="CCFFCC"/>
                </a:solidFill>
              </a:rPr>
              <a:t> </a:t>
            </a:r>
            <a:r>
              <a:rPr lang="en-US" sz="1100" b="0" spc="-10">
                <a:solidFill>
                  <a:srgbClr val="CCFFCC"/>
                </a:solidFill>
              </a:rPr>
              <a:t>ITALY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0945985" y="6544644"/>
            <a:ext cx="228282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6013">
              <a:spcBef>
                <a:spcPts val="45"/>
              </a:spcBef>
            </a:pPr>
            <a:fld id="{81D60167-4931-47E6-BA6A-407CBD079E47}" type="slidenum">
              <a:rPr lang="en-US" spc="-50" smtClean="0"/>
              <a:pPr marL="106045">
                <a:spcBef>
                  <a:spcPts val="45"/>
                </a:spcBef>
              </a:pPr>
              <a:t>9</a:t>
            </a:fld>
            <a:endParaRPr spc="-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1027</TotalTime>
  <Words>4003</Words>
  <Application>Microsoft Office PowerPoint</Application>
  <PresentationFormat>Custom</PresentationFormat>
  <Paragraphs>599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Arial MT</vt:lpstr>
      <vt:lpstr>Calibri</vt:lpstr>
      <vt:lpstr>Calibri Light</vt:lpstr>
      <vt:lpstr>Century Gothic</vt:lpstr>
      <vt:lpstr>Consolas</vt:lpstr>
      <vt:lpstr>open-sans</vt:lpstr>
      <vt:lpstr>Symbol</vt:lpstr>
      <vt:lpstr>Times New Roman</vt:lpstr>
      <vt:lpstr>Wingdings</vt:lpstr>
      <vt:lpstr>Retrospect</vt:lpstr>
      <vt:lpstr>Internet of Things</vt:lpstr>
      <vt:lpstr>Smart Things</vt:lpstr>
      <vt:lpstr>Smart Things</vt:lpstr>
      <vt:lpstr>Smart Things</vt:lpstr>
      <vt:lpstr>Smart Sensors</vt:lpstr>
      <vt:lpstr>Smart Sensors</vt:lpstr>
      <vt:lpstr>Smart Sensors</vt:lpstr>
      <vt:lpstr>Smart Sensors</vt:lpstr>
      <vt:lpstr>Smart Sensors</vt:lpstr>
      <vt:lpstr>Smart Sensors</vt:lpstr>
      <vt:lpstr>Smart Actuators</vt:lpstr>
      <vt:lpstr>Embedded Systems</vt:lpstr>
      <vt:lpstr>Embedded Systems</vt:lpstr>
      <vt:lpstr>IoT Prototyping Boards</vt:lpstr>
      <vt:lpstr>IoT Prototyping Boards</vt:lpstr>
      <vt:lpstr>Microcontroller Boards</vt:lpstr>
      <vt:lpstr>Microcontroller Boards</vt:lpstr>
      <vt:lpstr>Microcontroller Boards</vt:lpstr>
      <vt:lpstr>Single board Computers</vt:lpstr>
      <vt:lpstr>Single board Computers</vt:lpstr>
      <vt:lpstr>EXAMPLE OF MICRO-CONTROLLER BOARD: ARDUINO UNO</vt:lpstr>
      <vt:lpstr>The Arduino Board</vt:lpstr>
      <vt:lpstr>Source: https://www.vellemanformakers.com/the-ultimate-arduino-guide/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The Arduino Board</vt:lpstr>
      <vt:lpstr>EXAMPLE OF SINGLE-BOARD COMPUTER: RASPBERRY PI</vt:lpstr>
      <vt:lpstr>The Raspberry PI Board</vt:lpstr>
      <vt:lpstr>The Raspberry PI Board</vt:lpstr>
      <vt:lpstr>The Raspberry PI Board</vt:lpstr>
      <vt:lpstr>The Raspberry PI Board</vt:lpstr>
      <vt:lpstr>PowerPoint Presentation</vt:lpstr>
      <vt:lpstr>The Raspberry PI Board</vt:lpstr>
      <vt:lpstr>The Raspberry PI Board</vt:lpstr>
      <vt:lpstr>The Raspberry PI Board</vt:lpstr>
      <vt:lpstr>I2C Protocol</vt:lpstr>
      <vt:lpstr>SPI Protocol</vt:lpstr>
      <vt:lpstr>UART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Raihan Ul Islam</dc:creator>
  <cp:lastModifiedBy>Dr. Raihan Ul Islam</cp:lastModifiedBy>
  <cp:revision>45</cp:revision>
  <dcterms:created xsi:type="dcterms:W3CDTF">2023-11-06T21:34:41Z</dcterms:created>
  <dcterms:modified xsi:type="dcterms:W3CDTF">2025-03-02T09:40:09Z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